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74" r:id="rId2"/>
    <p:sldId id="441" r:id="rId3"/>
    <p:sldId id="480" r:id="rId4"/>
    <p:sldId id="481" r:id="rId5"/>
    <p:sldId id="482" r:id="rId6"/>
    <p:sldId id="483" r:id="rId7"/>
    <p:sldId id="484" r:id="rId8"/>
    <p:sldId id="487" r:id="rId9"/>
    <p:sldId id="488" r:id="rId10"/>
    <p:sldId id="486" r:id="rId11"/>
    <p:sldId id="478" r:id="rId12"/>
    <p:sldId id="489" r:id="rId13"/>
    <p:sldId id="490" r:id="rId14"/>
    <p:sldId id="491" r:id="rId15"/>
    <p:sldId id="492" r:id="rId16"/>
    <p:sldId id="493" r:id="rId17"/>
    <p:sldId id="494" r:id="rId18"/>
    <p:sldId id="495" r:id="rId19"/>
    <p:sldId id="496" r:id="rId20"/>
    <p:sldId id="497" r:id="rId21"/>
    <p:sldId id="498" r:id="rId22"/>
    <p:sldId id="499" r:id="rId23"/>
    <p:sldId id="500" r:id="rId24"/>
    <p:sldId id="501" r:id="rId25"/>
    <p:sldId id="502" r:id="rId26"/>
    <p:sldId id="503" r:id="rId27"/>
    <p:sldId id="504" r:id="rId2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8">
          <p15:clr>
            <a:srgbClr val="A4A3A4"/>
          </p15:clr>
        </p15:guide>
        <p15:guide id="2" pos="292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5FA26"/>
    <a:srgbClr val="F2CEE3"/>
    <a:srgbClr val="000000"/>
    <a:srgbClr val="008000"/>
    <a:srgbClr val="FF0066"/>
    <a:srgbClr val="FF3399"/>
    <a:srgbClr val="440C41"/>
    <a:srgbClr val="56344A"/>
    <a:srgbClr val="E6E61A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017" autoAdjust="0"/>
    <p:restoredTop sz="96125" autoAdjust="0"/>
  </p:normalViewPr>
  <p:slideViewPr>
    <p:cSldViewPr>
      <p:cViewPr varScale="1">
        <p:scale>
          <a:sx n="85" d="100"/>
          <a:sy n="85" d="100"/>
        </p:scale>
        <p:origin x="-1278" y="-90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4701752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xmlns="" val="1380858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17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15178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82509121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997819741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375812031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208938075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25485315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63985043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79687944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691455883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xmlns="" val="3902522477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xmlns="" val="331063739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3" r:id="rId2"/>
    <p:sldLayoutId id="2147483662" r:id="rId3"/>
    <p:sldLayoutId id="2147483661" r:id="rId4"/>
    <p:sldLayoutId id="2147483660" r:id="rId5"/>
    <p:sldLayoutId id="2147483659" r:id="rId6"/>
    <p:sldLayoutId id="2147483665" r:id="rId7"/>
    <p:sldLayoutId id="2147483658" r:id="rId8"/>
    <p:sldLayoutId id="2147483657" r:id="rId9"/>
    <p:sldLayoutId id="2147483656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5.xml"/><Relationship Id="rId4" Type="http://schemas.openxmlformats.org/officeDocument/2006/relationships/slide" Target="slide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slide" Target="slide1.xml"/><Relationship Id="rId1" Type="http://schemas.openxmlformats.org/officeDocument/2006/relationships/slideLayout" Target="../slideLayouts/slideLayout8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7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5.jpeg"/><Relationship Id="rId2" Type="http://schemas.openxmlformats.org/officeDocument/2006/relationships/slide" Target="slide1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audio" Target="../media/audio1.wav"/><Relationship Id="rId4" Type="http://schemas.openxmlformats.org/officeDocument/2006/relationships/image" Target="../media/image7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5.xml"/><Relationship Id="rId5" Type="http://schemas.openxmlformats.org/officeDocument/2006/relationships/slide" Target="slide26.xml"/><Relationship Id="rId4" Type="http://schemas.openxmlformats.org/officeDocument/2006/relationships/slide" Target="slide2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17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17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1.wav"/><Relationship Id="rId5" Type="http://schemas.openxmlformats.org/officeDocument/2006/relationships/image" Target="../media/image7.emf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339709" y="1476110"/>
            <a:ext cx="842968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 smtClean="0">
                <a:latin typeface="Calibri" pitchFamily="34" charset="0"/>
              </a:rPr>
              <a:t>第</a:t>
            </a:r>
            <a:r>
              <a:rPr lang="en-US" altLang="zh-CN" sz="4800" dirty="0" smtClean="0">
                <a:latin typeface="Calibri" pitchFamily="34" charset="0"/>
              </a:rPr>
              <a:t>6</a:t>
            </a:r>
            <a:r>
              <a:rPr lang="zh-CN" altLang="en-US" sz="4800" dirty="0" smtClean="0">
                <a:latin typeface="Calibri" pitchFamily="34" charset="0"/>
              </a:rPr>
              <a:t>单元    分数的加法和减法</a:t>
            </a:r>
            <a:endParaRPr lang="zh-CN" altLang="en-US" sz="4800" dirty="0">
              <a:latin typeface="Calibri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85863" y="519063"/>
            <a:ext cx="54737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五年级数学</a:t>
            </a:r>
            <a:r>
              <a:rPr lang="en-US" altLang="zh-CN" dirty="0" smtClean="0">
                <a:solidFill>
                  <a:schemeClr val="tx1"/>
                </a:solidFill>
                <a:latin typeface="宋体"/>
                <a:ea typeface="宋体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985579" y="3488029"/>
            <a:ext cx="5137945" cy="830997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zh-CN" altLang="en-US" sz="48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48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48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itchFamily="49" charset="-122"/>
                <a:ea typeface="黑体" pitchFamily="49" charset="-122"/>
              </a:rPr>
              <a:t>课时</a:t>
            </a:r>
            <a:r>
              <a:rPr lang="en-US" altLang="zh-CN" sz="48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48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itchFamily="49" charset="-122"/>
                <a:ea typeface="黑体" pitchFamily="49" charset="-122"/>
              </a:rPr>
              <a:t>解决问题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539552" y="4867622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学习新知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689786" y="4868863"/>
            <a:ext cx="2160588" cy="1009650"/>
            <a:chOff x="3708400" y="4868863"/>
            <a:chExt cx="2160588" cy="1009650"/>
          </a:xfrm>
        </p:grpSpPr>
        <p:sp>
          <p:nvSpPr>
            <p:cNvPr id="22" name="Oval 30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随堂练习</a:t>
              </a:r>
            </a:p>
          </p:txBody>
        </p:sp>
      </p:grpSp>
      <p:grpSp>
        <p:nvGrpSpPr>
          <p:cNvPr id="25" name="Group 44"/>
          <p:cNvGrpSpPr>
            <a:grpSpLocks/>
          </p:cNvGrpSpPr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26" name="Oval 32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作业设计</a:t>
              </a:r>
            </a:p>
          </p:txBody>
        </p:sp>
      </p:grpSp>
      <p:sp>
        <p:nvSpPr>
          <p:cNvPr id="31" name="TextBox 16"/>
          <p:cNvSpPr txBox="1">
            <a:spLocks noChangeArrowheads="1"/>
          </p:cNvSpPr>
          <p:nvPr/>
        </p:nvSpPr>
        <p:spPr bwMode="auto">
          <a:xfrm>
            <a:off x="462729" y="2417018"/>
            <a:ext cx="792961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3  </a:t>
            </a:r>
            <a:r>
              <a:rPr lang="zh-CN" altLang="en-US" sz="4400" dirty="0" smtClean="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 分数加减混合运算</a:t>
            </a:r>
            <a:endParaRPr lang="zh-CN" altLang="en-US" sz="4400" dirty="0">
              <a:solidFill>
                <a:schemeClr val="accent6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2237" name="Text Box 13"/>
          <p:cNvSpPr txBox="1">
            <a:spLocks noChangeArrowheads="1"/>
          </p:cNvSpPr>
          <p:nvPr/>
        </p:nvSpPr>
        <p:spPr bwMode="auto">
          <a:xfrm>
            <a:off x="550499" y="2636912"/>
            <a:ext cx="2501006" cy="64633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ea typeface="楷体" panose="02010609060101010101" pitchFamily="49" charset="-122"/>
              </a:rPr>
              <a:t>分数的意义</a:t>
            </a:r>
            <a:endParaRPr lang="zh-CN" altLang="en-US" sz="3600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5" name="AutoShape 2"/>
          <p:cNvSpPr>
            <a:spLocks noChangeArrowheads="1"/>
          </p:cNvSpPr>
          <p:nvPr/>
        </p:nvSpPr>
        <p:spPr bwMode="auto">
          <a:xfrm>
            <a:off x="2949935" y="611337"/>
            <a:ext cx="3240162" cy="710778"/>
          </a:xfrm>
          <a:prstGeom prst="horizontalScroll">
            <a:avLst>
              <a:gd name="adj" fmla="val 12500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3200" b="0" dirty="0">
                <a:ea typeface="楷体" panose="02010609060101010101" pitchFamily="49" charset="-122"/>
              </a:rPr>
              <a:t>回顾与反思</a:t>
            </a:r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251520" y="1439326"/>
            <a:ext cx="80962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3200" dirty="0" smtClean="0">
                <a:solidFill>
                  <a:schemeClr val="tx1"/>
                </a:solidFill>
                <a:ea typeface="楷体" panose="02010609060101010101" pitchFamily="49" charset="-122"/>
              </a:rPr>
              <a:t>关键步骤</a:t>
            </a:r>
            <a:r>
              <a:rPr lang="zh-CN" altLang="en-US" sz="3200" dirty="0">
                <a:solidFill>
                  <a:schemeClr val="tx1"/>
                </a:solidFill>
                <a:ea typeface="楷体" panose="02010609060101010101" pitchFamily="49" charset="-122"/>
              </a:rPr>
              <a:t>利用了什么知识？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51520" y="4653136"/>
            <a:ext cx="8665211" cy="1007098"/>
            <a:chOff x="-180528" y="5189857"/>
            <a:chExt cx="8665211" cy="1007098"/>
          </a:xfrm>
        </p:grpSpPr>
        <p:sp>
          <p:nvSpPr>
            <p:cNvPr id="692233" name="Text Box 9"/>
            <p:cNvSpPr txBox="1">
              <a:spLocks noChangeArrowheads="1"/>
            </p:cNvSpPr>
            <p:nvPr/>
          </p:nvSpPr>
          <p:spPr bwMode="auto">
            <a:xfrm>
              <a:off x="-180528" y="5377482"/>
              <a:ext cx="8665211" cy="64633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/>
            <a:p>
              <a:pPr algn="l">
                <a:buFont typeface="Arial" panose="020B0604020202020204" pitchFamily="34" charset="0"/>
                <a:buNone/>
              </a:pPr>
              <a:r>
                <a:rPr lang="en-US" altLang="zh-CN" sz="3600" b="0" dirty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  </a:t>
              </a:r>
              <a:r>
                <a:rPr lang="zh-CN" altLang="en-US" sz="3600" b="0" dirty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答：</a:t>
              </a:r>
              <a:r>
                <a:rPr lang="zh-CN" altLang="en-US" sz="3600" dirty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他一共喝了    杯纯牛奶。   杯水。</a:t>
              </a: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3614620" y="5229200"/>
              <a:ext cx="522287" cy="967755"/>
              <a:chOff x="4651386" y="5522666"/>
              <a:chExt cx="522287" cy="967755"/>
            </a:xfrm>
          </p:grpSpPr>
          <p:sp>
            <p:nvSpPr>
              <p:cNvPr id="18" name="Text Box 15"/>
              <p:cNvSpPr txBox="1">
                <a:spLocks noChangeArrowheads="1"/>
              </p:cNvSpPr>
              <p:nvPr/>
            </p:nvSpPr>
            <p:spPr bwMode="auto">
              <a:xfrm>
                <a:off x="4668848" y="5967201"/>
                <a:ext cx="504825" cy="523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dirty="0" smtClean="0">
                    <a:latin typeface="宋体" panose="02010600030101010101" pitchFamily="2" charset="-122"/>
                  </a:rPr>
                  <a:t>4</a:t>
                </a:r>
                <a:endParaRPr lang="en-US" altLang="zh-CN" sz="2800" dirty="0">
                  <a:latin typeface="宋体" panose="02010600030101010101" pitchFamily="2" charset="-122"/>
                </a:endParaRPr>
              </a:p>
            </p:txBody>
          </p:sp>
          <p:sp>
            <p:nvSpPr>
              <p:cNvPr id="19" name="Text Box 16"/>
              <p:cNvSpPr txBox="1">
                <a:spLocks noChangeArrowheads="1"/>
              </p:cNvSpPr>
              <p:nvPr/>
            </p:nvSpPr>
            <p:spPr bwMode="auto">
              <a:xfrm>
                <a:off x="4651386" y="5522666"/>
                <a:ext cx="360363" cy="523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dirty="0" smtClean="0">
                    <a:latin typeface="宋体" panose="02010600030101010101" pitchFamily="2" charset="-122"/>
                  </a:rPr>
                  <a:t>3</a:t>
                </a:r>
                <a:endParaRPr lang="en-US" altLang="zh-CN" sz="2800" dirty="0">
                  <a:latin typeface="宋体" panose="02010600030101010101" pitchFamily="2" charset="-122"/>
                </a:endParaRPr>
              </a:p>
            </p:txBody>
          </p:sp>
          <p:sp>
            <p:nvSpPr>
              <p:cNvPr id="20" name="Line 17"/>
              <p:cNvSpPr>
                <a:spLocks noChangeShapeType="1"/>
              </p:cNvSpPr>
              <p:nvPr/>
            </p:nvSpPr>
            <p:spPr bwMode="auto">
              <a:xfrm>
                <a:off x="4668848" y="6043909"/>
                <a:ext cx="346378" cy="0"/>
              </a:xfrm>
              <a:prstGeom prst="line">
                <a:avLst/>
              </a:prstGeom>
              <a:noFill/>
              <a:ln w="25400">
                <a:solidFill>
                  <a:srgbClr val="C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800"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6190097" y="5189857"/>
              <a:ext cx="522287" cy="967755"/>
              <a:chOff x="6984106" y="5523205"/>
              <a:chExt cx="522287" cy="967755"/>
            </a:xfrm>
          </p:grpSpPr>
          <p:sp>
            <p:nvSpPr>
              <p:cNvPr id="22" name="Text Box 15"/>
              <p:cNvSpPr txBox="1">
                <a:spLocks noChangeArrowheads="1"/>
              </p:cNvSpPr>
              <p:nvPr/>
            </p:nvSpPr>
            <p:spPr bwMode="auto">
              <a:xfrm>
                <a:off x="7001568" y="5967740"/>
                <a:ext cx="504825" cy="523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dirty="0" smtClean="0">
                    <a:latin typeface="宋体" panose="02010600030101010101" pitchFamily="2" charset="-122"/>
                  </a:rPr>
                  <a:t>4</a:t>
                </a:r>
                <a:endParaRPr lang="en-US" altLang="zh-CN" sz="2800" dirty="0">
                  <a:latin typeface="宋体" panose="02010600030101010101" pitchFamily="2" charset="-122"/>
                </a:endParaRPr>
              </a:p>
            </p:txBody>
          </p:sp>
          <p:sp>
            <p:nvSpPr>
              <p:cNvPr id="23" name="Text Box 16"/>
              <p:cNvSpPr txBox="1">
                <a:spLocks noChangeArrowheads="1"/>
              </p:cNvSpPr>
              <p:nvPr/>
            </p:nvSpPr>
            <p:spPr bwMode="auto">
              <a:xfrm>
                <a:off x="6984106" y="5523205"/>
                <a:ext cx="360363" cy="6320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dirty="0">
                    <a:latin typeface="宋体" panose="02010600030101010101" pitchFamily="2" charset="-122"/>
                  </a:rPr>
                  <a:t>1</a:t>
                </a:r>
              </a:p>
            </p:txBody>
          </p:sp>
          <p:sp>
            <p:nvSpPr>
              <p:cNvPr id="24" name="Line 17"/>
              <p:cNvSpPr>
                <a:spLocks noChangeShapeType="1"/>
              </p:cNvSpPr>
              <p:nvPr/>
            </p:nvSpPr>
            <p:spPr bwMode="auto">
              <a:xfrm>
                <a:off x="7001568" y="6044448"/>
                <a:ext cx="346378" cy="0"/>
              </a:xfrm>
              <a:prstGeom prst="line">
                <a:avLst/>
              </a:prstGeom>
              <a:noFill/>
              <a:ln w="25400">
                <a:solidFill>
                  <a:srgbClr val="C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800"/>
              </a:p>
            </p:txBody>
          </p:sp>
        </p:grpSp>
      </p:grpSp>
      <p:sp>
        <p:nvSpPr>
          <p:cNvPr id="25" name="Text Box 13"/>
          <p:cNvSpPr txBox="1">
            <a:spLocks noChangeArrowheads="1"/>
          </p:cNvSpPr>
          <p:nvPr/>
        </p:nvSpPr>
        <p:spPr bwMode="auto">
          <a:xfrm>
            <a:off x="3716190" y="2612296"/>
            <a:ext cx="2501006" cy="64633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ea typeface="楷体" panose="02010609060101010101" pitchFamily="49" charset="-122"/>
              </a:rPr>
              <a:t>分数</a:t>
            </a:r>
            <a:r>
              <a:rPr lang="zh-CN" altLang="en-US" sz="3600" dirty="0" smtClean="0">
                <a:solidFill>
                  <a:srgbClr val="FF0000"/>
                </a:solidFill>
                <a:ea typeface="楷体" panose="02010609060101010101" pitchFamily="49" charset="-122"/>
              </a:rPr>
              <a:t>加减法</a:t>
            </a:r>
            <a:endParaRPr lang="zh-CN" altLang="en-US" sz="3600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26" name="Text Box 13"/>
          <p:cNvSpPr txBox="1">
            <a:spLocks noChangeArrowheads="1"/>
          </p:cNvSpPr>
          <p:nvPr/>
        </p:nvSpPr>
        <p:spPr bwMode="auto">
          <a:xfrm>
            <a:off x="6813954" y="2612295"/>
            <a:ext cx="1574470" cy="64633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rgbClr val="FF0000"/>
                </a:solidFill>
                <a:ea typeface="楷体" panose="02010609060101010101" pitchFamily="49" charset="-122"/>
              </a:rPr>
              <a:t>画图法</a:t>
            </a:r>
          </a:p>
        </p:txBody>
      </p:sp>
    </p:spTree>
    <p:extLst>
      <p:ext uri="{BB962C8B-B14F-4D97-AF65-F5344CB8AC3E}">
        <p14:creationId xmlns:p14="http://schemas.microsoft.com/office/powerpoint/2010/main" xmlns="" val="121907694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92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2237" grpId="0" bldLvl="0" animBg="1" autoUpdateAnimBg="0"/>
      <p:bldP spid="16" grpId="0" bldLvl="0" autoUpdateAnimBg="0"/>
      <p:bldP spid="25" grpId="0" bldLvl="0" animBg="1" autoUpdateAnimBg="0"/>
      <p:bldP spid="26" grpId="0" bldLvl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179511" y="1015091"/>
            <a:ext cx="849694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一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杯纯牛奶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乐乐喝了半杯后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觉得有些凉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就兑满了热水。又喝了半杯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觉得还是有些凉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就又兑满了热水。又喝了半杯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就出去玩了。他一共喝了多少杯纯牛奶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多少杯水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 </a:t>
            </a:r>
            <a:endParaRPr lang="zh-CN" altLang="en-US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itchFamily="34" charset="0"/>
                <a:ea typeface="黑体" pitchFamily="49" charset="-122"/>
              </a:rPr>
              <a:t>巩 固 练 习</a:t>
            </a:r>
          </a:p>
        </p:txBody>
      </p:sp>
      <p:sp>
        <p:nvSpPr>
          <p:cNvPr id="8" name="Text Box 21"/>
          <p:cNvSpPr txBox="1">
            <a:spLocks noChangeArrowheads="1"/>
          </p:cNvSpPr>
          <p:nvPr/>
        </p:nvSpPr>
        <p:spPr bwMode="auto">
          <a:xfrm>
            <a:off x="627112" y="3213384"/>
            <a:ext cx="316829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喝纯牛奶：</a:t>
            </a:r>
            <a:endParaRPr lang="zh-CN" altLang="en-US" sz="3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162201" y="3018938"/>
            <a:ext cx="504825" cy="967755"/>
            <a:chOff x="3329956" y="5544652"/>
            <a:chExt cx="522287" cy="967755"/>
          </a:xfrm>
        </p:grpSpPr>
        <p:sp>
          <p:nvSpPr>
            <p:cNvPr id="11" name="Text Box 15"/>
            <p:cNvSpPr txBox="1">
              <a:spLocks noChangeArrowheads="1"/>
            </p:cNvSpPr>
            <p:nvPr/>
          </p:nvSpPr>
          <p:spPr bwMode="auto">
            <a:xfrm>
              <a:off x="3347418" y="5989187"/>
              <a:ext cx="504825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  <p:sp>
          <p:nvSpPr>
            <p:cNvPr id="12" name="Text Box 16"/>
            <p:cNvSpPr txBox="1">
              <a:spLocks noChangeArrowheads="1"/>
            </p:cNvSpPr>
            <p:nvPr/>
          </p:nvSpPr>
          <p:spPr bwMode="auto">
            <a:xfrm>
              <a:off x="3329956" y="5544652"/>
              <a:ext cx="360363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</a:t>
              </a:r>
            </a:p>
          </p:txBody>
        </p:sp>
        <p:sp>
          <p:nvSpPr>
            <p:cNvPr id="13" name="Line 17"/>
            <p:cNvSpPr>
              <a:spLocks noChangeShapeType="1"/>
            </p:cNvSpPr>
            <p:nvPr/>
          </p:nvSpPr>
          <p:spPr bwMode="auto">
            <a:xfrm>
              <a:off x="3347418" y="6065895"/>
              <a:ext cx="346378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8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500166" y="4143380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喝水：</a:t>
            </a:r>
            <a:endParaRPr lang="zh-CN" altLang="en-US" sz="3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00425" y="3235866"/>
            <a:ext cx="5613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+ </a:t>
            </a:r>
            <a:endParaRPr lang="zh-CN" altLang="en-US" sz="3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912077" y="3235866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endParaRPr lang="zh-CN" altLang="en-US" sz="3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557173" y="3225807"/>
            <a:ext cx="10310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3200" b="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b="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杯</a:t>
            </a:r>
            <a:r>
              <a:rPr lang="en-US" altLang="zh-CN" sz="3200" b="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b="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zh-CN" altLang="en-US" sz="3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886193" y="3015268"/>
            <a:ext cx="522287" cy="967755"/>
            <a:chOff x="3981940" y="5540982"/>
            <a:chExt cx="522287" cy="967755"/>
          </a:xfrm>
        </p:grpSpPr>
        <p:sp>
          <p:nvSpPr>
            <p:cNvPr id="21" name="Text Box 15"/>
            <p:cNvSpPr txBox="1">
              <a:spLocks noChangeArrowheads="1"/>
            </p:cNvSpPr>
            <p:nvPr/>
          </p:nvSpPr>
          <p:spPr bwMode="auto">
            <a:xfrm>
              <a:off x="3999402" y="5985517"/>
              <a:ext cx="504825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4</a:t>
              </a:r>
              <a:endParaRPr lang="en-US" altLang="zh-CN" sz="28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3" name="Text Box 16"/>
            <p:cNvSpPr txBox="1">
              <a:spLocks noChangeArrowheads="1"/>
            </p:cNvSpPr>
            <p:nvPr/>
          </p:nvSpPr>
          <p:spPr bwMode="auto">
            <a:xfrm>
              <a:off x="3981940" y="5540982"/>
              <a:ext cx="360363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</a:t>
              </a:r>
            </a:p>
          </p:txBody>
        </p:sp>
        <p:sp>
          <p:nvSpPr>
            <p:cNvPr id="24" name="Line 17"/>
            <p:cNvSpPr>
              <a:spLocks noChangeShapeType="1"/>
            </p:cNvSpPr>
            <p:nvPr/>
          </p:nvSpPr>
          <p:spPr bwMode="auto">
            <a:xfrm>
              <a:off x="3999402" y="6062225"/>
              <a:ext cx="346378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8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311420" y="2996952"/>
            <a:ext cx="522287" cy="967755"/>
            <a:chOff x="4651386" y="5522666"/>
            <a:chExt cx="522287" cy="967755"/>
          </a:xfrm>
        </p:grpSpPr>
        <p:sp>
          <p:nvSpPr>
            <p:cNvPr id="26" name="Text Box 15"/>
            <p:cNvSpPr txBox="1">
              <a:spLocks noChangeArrowheads="1"/>
            </p:cNvSpPr>
            <p:nvPr/>
          </p:nvSpPr>
          <p:spPr bwMode="auto">
            <a:xfrm>
              <a:off x="4668848" y="5967201"/>
              <a:ext cx="504825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8</a:t>
              </a:r>
              <a:endParaRPr lang="en-US" altLang="zh-CN" sz="28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7" name="Text Box 16"/>
            <p:cNvSpPr txBox="1">
              <a:spLocks noChangeArrowheads="1"/>
            </p:cNvSpPr>
            <p:nvPr/>
          </p:nvSpPr>
          <p:spPr bwMode="auto">
            <a:xfrm>
              <a:off x="4651386" y="5522666"/>
              <a:ext cx="360363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7</a:t>
              </a:r>
              <a:endParaRPr lang="en-US" altLang="zh-CN" sz="28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8" name="Line 17"/>
            <p:cNvSpPr>
              <a:spLocks noChangeShapeType="1"/>
            </p:cNvSpPr>
            <p:nvPr/>
          </p:nvSpPr>
          <p:spPr bwMode="auto">
            <a:xfrm>
              <a:off x="4668848" y="6043909"/>
              <a:ext cx="346378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8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4198362" y="3237775"/>
            <a:ext cx="5613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+ </a:t>
            </a:r>
            <a:endParaRPr lang="zh-CN" altLang="en-US" sz="3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584130" y="3017177"/>
            <a:ext cx="522287" cy="967755"/>
            <a:chOff x="3981940" y="5540982"/>
            <a:chExt cx="522287" cy="967755"/>
          </a:xfrm>
        </p:grpSpPr>
        <p:sp>
          <p:nvSpPr>
            <p:cNvPr id="36" name="Text Box 15"/>
            <p:cNvSpPr txBox="1">
              <a:spLocks noChangeArrowheads="1"/>
            </p:cNvSpPr>
            <p:nvPr/>
          </p:nvSpPr>
          <p:spPr bwMode="auto">
            <a:xfrm>
              <a:off x="3999402" y="5985517"/>
              <a:ext cx="504825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8</a:t>
              </a:r>
              <a:endParaRPr lang="en-US" altLang="zh-CN" sz="28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7" name="Text Box 16"/>
            <p:cNvSpPr txBox="1">
              <a:spLocks noChangeArrowheads="1"/>
            </p:cNvSpPr>
            <p:nvPr/>
          </p:nvSpPr>
          <p:spPr bwMode="auto">
            <a:xfrm>
              <a:off x="3981940" y="5540982"/>
              <a:ext cx="360363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</a:t>
              </a:r>
            </a:p>
          </p:txBody>
        </p:sp>
        <p:sp>
          <p:nvSpPr>
            <p:cNvPr id="38" name="Line 17"/>
            <p:cNvSpPr>
              <a:spLocks noChangeShapeType="1"/>
            </p:cNvSpPr>
            <p:nvPr/>
          </p:nvSpPr>
          <p:spPr bwMode="auto">
            <a:xfrm>
              <a:off x="3999402" y="6062225"/>
              <a:ext cx="346378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8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4191997" y="4243978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endParaRPr lang="zh-CN" altLang="en-US" sz="3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837093" y="4233919"/>
            <a:ext cx="10310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3200" b="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b="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杯</a:t>
            </a:r>
            <a:r>
              <a:rPr lang="en-US" altLang="zh-CN" sz="3200" b="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b="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zh-CN" altLang="en-US" sz="3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3162201" y="4023380"/>
            <a:ext cx="522287" cy="967755"/>
            <a:chOff x="3981940" y="5540982"/>
            <a:chExt cx="522287" cy="967755"/>
          </a:xfrm>
        </p:grpSpPr>
        <p:sp>
          <p:nvSpPr>
            <p:cNvPr id="42" name="Text Box 15"/>
            <p:cNvSpPr txBox="1">
              <a:spLocks noChangeArrowheads="1"/>
            </p:cNvSpPr>
            <p:nvPr/>
          </p:nvSpPr>
          <p:spPr bwMode="auto">
            <a:xfrm>
              <a:off x="3999402" y="5985517"/>
              <a:ext cx="504825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4</a:t>
              </a:r>
              <a:endParaRPr lang="en-US" altLang="zh-CN" sz="28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43" name="Text Box 16"/>
            <p:cNvSpPr txBox="1">
              <a:spLocks noChangeArrowheads="1"/>
            </p:cNvSpPr>
            <p:nvPr/>
          </p:nvSpPr>
          <p:spPr bwMode="auto">
            <a:xfrm>
              <a:off x="3981940" y="5540982"/>
              <a:ext cx="360363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</a:t>
              </a:r>
            </a:p>
          </p:txBody>
        </p:sp>
        <p:sp>
          <p:nvSpPr>
            <p:cNvPr id="44" name="Line 17"/>
            <p:cNvSpPr>
              <a:spLocks noChangeShapeType="1"/>
            </p:cNvSpPr>
            <p:nvPr/>
          </p:nvSpPr>
          <p:spPr bwMode="auto">
            <a:xfrm>
              <a:off x="3999402" y="6062225"/>
              <a:ext cx="346378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8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591340" y="4005064"/>
            <a:ext cx="522287" cy="967755"/>
            <a:chOff x="4651386" y="5522666"/>
            <a:chExt cx="522287" cy="967755"/>
          </a:xfrm>
        </p:grpSpPr>
        <p:sp>
          <p:nvSpPr>
            <p:cNvPr id="46" name="Text Box 15"/>
            <p:cNvSpPr txBox="1">
              <a:spLocks noChangeArrowheads="1"/>
            </p:cNvSpPr>
            <p:nvPr/>
          </p:nvSpPr>
          <p:spPr bwMode="auto">
            <a:xfrm>
              <a:off x="4668848" y="5967201"/>
              <a:ext cx="504825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8</a:t>
              </a:r>
              <a:endParaRPr lang="en-US" altLang="zh-CN" sz="28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47" name="Text Box 16"/>
            <p:cNvSpPr txBox="1">
              <a:spLocks noChangeArrowheads="1"/>
            </p:cNvSpPr>
            <p:nvPr/>
          </p:nvSpPr>
          <p:spPr bwMode="auto">
            <a:xfrm>
              <a:off x="4651386" y="5522666"/>
              <a:ext cx="360363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5</a:t>
              </a:r>
              <a:endParaRPr lang="en-US" altLang="zh-CN" sz="28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48" name="Line 17"/>
            <p:cNvSpPr>
              <a:spLocks noChangeShapeType="1"/>
            </p:cNvSpPr>
            <p:nvPr/>
          </p:nvSpPr>
          <p:spPr bwMode="auto">
            <a:xfrm>
              <a:off x="4668848" y="6043909"/>
              <a:ext cx="346378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8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49" name="矩形 48"/>
          <p:cNvSpPr/>
          <p:nvPr/>
        </p:nvSpPr>
        <p:spPr>
          <a:xfrm>
            <a:off x="3474370" y="4245887"/>
            <a:ext cx="5613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+ </a:t>
            </a:r>
            <a:endParaRPr lang="zh-CN" altLang="en-US" sz="3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3864050" y="4025289"/>
            <a:ext cx="522287" cy="967755"/>
            <a:chOff x="3981940" y="5540982"/>
            <a:chExt cx="522287" cy="967755"/>
          </a:xfrm>
        </p:grpSpPr>
        <p:sp>
          <p:nvSpPr>
            <p:cNvPr id="51" name="Text Box 15"/>
            <p:cNvSpPr txBox="1">
              <a:spLocks noChangeArrowheads="1"/>
            </p:cNvSpPr>
            <p:nvPr/>
          </p:nvSpPr>
          <p:spPr bwMode="auto">
            <a:xfrm>
              <a:off x="3999402" y="5985517"/>
              <a:ext cx="504825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8</a:t>
              </a:r>
              <a:endParaRPr lang="en-US" altLang="zh-CN" sz="28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52" name="Text Box 16"/>
            <p:cNvSpPr txBox="1">
              <a:spLocks noChangeArrowheads="1"/>
            </p:cNvSpPr>
            <p:nvPr/>
          </p:nvSpPr>
          <p:spPr bwMode="auto">
            <a:xfrm>
              <a:off x="3981940" y="5540982"/>
              <a:ext cx="360363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3</a:t>
              </a:r>
              <a:endParaRPr lang="en-US" altLang="zh-CN" sz="28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53" name="Line 17"/>
            <p:cNvSpPr>
              <a:spLocks noChangeShapeType="1"/>
            </p:cNvSpPr>
            <p:nvPr/>
          </p:nvSpPr>
          <p:spPr bwMode="auto">
            <a:xfrm>
              <a:off x="3999402" y="6062225"/>
              <a:ext cx="346378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8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46442" y="5098367"/>
            <a:ext cx="8665211" cy="1007098"/>
            <a:chOff x="-180528" y="5189857"/>
            <a:chExt cx="8665211" cy="1007098"/>
          </a:xfrm>
        </p:grpSpPr>
        <p:sp>
          <p:nvSpPr>
            <p:cNvPr id="70" name="Text Box 9"/>
            <p:cNvSpPr txBox="1">
              <a:spLocks noChangeArrowheads="1"/>
            </p:cNvSpPr>
            <p:nvPr/>
          </p:nvSpPr>
          <p:spPr bwMode="auto">
            <a:xfrm>
              <a:off x="-180528" y="5377482"/>
              <a:ext cx="8665211" cy="64633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/>
            <a:p>
              <a:pPr algn="l">
                <a:buFont typeface="Arial" panose="020B0604020202020204" pitchFamily="34" charset="0"/>
                <a:buNone/>
              </a:pPr>
              <a:r>
                <a:rPr lang="en-US" altLang="zh-CN" sz="3600" b="0" dirty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   </a:t>
              </a:r>
              <a:r>
                <a:rPr lang="zh-CN" altLang="en-US" sz="3600" b="0" dirty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答：</a:t>
              </a:r>
              <a:r>
                <a:rPr lang="zh-CN" altLang="en-US" sz="3600" dirty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他一共喝了    杯纯牛奶。   杯水。</a:t>
              </a:r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3614620" y="5229200"/>
              <a:ext cx="522287" cy="967755"/>
              <a:chOff x="4651386" y="5522666"/>
              <a:chExt cx="522287" cy="967755"/>
            </a:xfrm>
          </p:grpSpPr>
          <p:sp>
            <p:nvSpPr>
              <p:cNvPr id="76" name="Text Box 15"/>
              <p:cNvSpPr txBox="1">
                <a:spLocks noChangeArrowheads="1"/>
              </p:cNvSpPr>
              <p:nvPr/>
            </p:nvSpPr>
            <p:spPr bwMode="auto">
              <a:xfrm>
                <a:off x="4668848" y="5967201"/>
                <a:ext cx="504825" cy="523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dirty="0" smtClean="0"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8</a:t>
                </a:r>
                <a:endParaRPr lang="en-US" altLang="zh-CN" sz="2800" dirty="0"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77" name="Text Box 16"/>
              <p:cNvSpPr txBox="1">
                <a:spLocks noChangeArrowheads="1"/>
              </p:cNvSpPr>
              <p:nvPr/>
            </p:nvSpPr>
            <p:spPr bwMode="auto">
              <a:xfrm>
                <a:off x="4651386" y="5522666"/>
                <a:ext cx="360363" cy="523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dirty="0" smtClean="0"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7</a:t>
                </a:r>
                <a:endParaRPr lang="en-US" altLang="zh-CN" sz="2800" dirty="0"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78" name="Line 17"/>
              <p:cNvSpPr>
                <a:spLocks noChangeShapeType="1"/>
              </p:cNvSpPr>
              <p:nvPr/>
            </p:nvSpPr>
            <p:spPr bwMode="auto">
              <a:xfrm>
                <a:off x="4668848" y="6043909"/>
                <a:ext cx="346378" cy="0"/>
              </a:xfrm>
              <a:prstGeom prst="line">
                <a:avLst/>
              </a:prstGeom>
              <a:noFill/>
              <a:ln w="25400">
                <a:solidFill>
                  <a:srgbClr val="C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800"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>
              <a:off x="6190097" y="5189857"/>
              <a:ext cx="522287" cy="967755"/>
              <a:chOff x="6984106" y="5523205"/>
              <a:chExt cx="522287" cy="967755"/>
            </a:xfrm>
          </p:grpSpPr>
          <p:sp>
            <p:nvSpPr>
              <p:cNvPr id="73" name="Text Box 15"/>
              <p:cNvSpPr txBox="1">
                <a:spLocks noChangeArrowheads="1"/>
              </p:cNvSpPr>
              <p:nvPr/>
            </p:nvSpPr>
            <p:spPr bwMode="auto">
              <a:xfrm>
                <a:off x="7001568" y="5967740"/>
                <a:ext cx="504825" cy="523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dirty="0" smtClean="0"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8</a:t>
                </a:r>
                <a:endParaRPr lang="en-US" altLang="zh-CN" sz="2800" dirty="0"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74" name="Text Box 16"/>
              <p:cNvSpPr txBox="1">
                <a:spLocks noChangeArrowheads="1"/>
              </p:cNvSpPr>
              <p:nvPr/>
            </p:nvSpPr>
            <p:spPr bwMode="auto">
              <a:xfrm>
                <a:off x="6984106" y="5523205"/>
                <a:ext cx="360363" cy="523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dirty="0" smtClean="0"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5</a:t>
                </a:r>
                <a:endParaRPr lang="en-US" altLang="zh-CN" sz="2800" dirty="0"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75" name="Line 17"/>
              <p:cNvSpPr>
                <a:spLocks noChangeShapeType="1"/>
              </p:cNvSpPr>
              <p:nvPr/>
            </p:nvSpPr>
            <p:spPr bwMode="auto">
              <a:xfrm>
                <a:off x="7001568" y="6044448"/>
                <a:ext cx="346378" cy="0"/>
              </a:xfrm>
              <a:prstGeom prst="line">
                <a:avLst/>
              </a:prstGeom>
              <a:noFill/>
              <a:ln w="25400">
                <a:solidFill>
                  <a:srgbClr val="C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800"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</p:grpSp>
      <p:pic>
        <p:nvPicPr>
          <p:cNvPr id="54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716423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  <p:bldP spid="16" grpId="0"/>
      <p:bldP spid="17" grpId="0"/>
      <p:bldP spid="18" grpId="0"/>
      <p:bldP spid="34" grpId="0"/>
      <p:bldP spid="39" grpId="0"/>
      <p:bldP spid="40" grpId="0"/>
      <p:bldP spid="4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itchFamily="34" charset="0"/>
                  <a:ea typeface="黑体" pitchFamily="49" charset="-122"/>
                </a:rPr>
                <a:t>随 堂 练 习</a:t>
              </a:r>
              <a:endParaRPr lang="zh-CN" altLang="en-US" sz="3200" dirty="0">
                <a:latin typeface="Arial" pitchFamily="34" charset="0"/>
                <a:ea typeface="黑体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25560" y="692696"/>
            <a:ext cx="67810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2.</a:t>
            </a:r>
            <a:r>
              <a:rPr lang="zh-CN" altLang="zh-CN" sz="3200" dirty="0" smtClean="0">
                <a:latin typeface="+mn-ea"/>
                <a:ea typeface="+mn-ea"/>
              </a:rPr>
              <a:t>完成教材</a:t>
            </a:r>
            <a:r>
              <a:rPr lang="en-US" altLang="zh-CN" sz="3200" dirty="0">
                <a:latin typeface="+mn-ea"/>
                <a:ea typeface="+mn-ea"/>
              </a:rPr>
              <a:t>100</a:t>
            </a:r>
            <a:r>
              <a:rPr lang="zh-CN" altLang="en-US" sz="3200" dirty="0">
                <a:latin typeface="+mn-ea"/>
                <a:ea typeface="+mn-ea"/>
              </a:rPr>
              <a:t>页练习二十五</a:t>
            </a:r>
            <a:r>
              <a:rPr lang="zh-CN" altLang="en-US" sz="3200" dirty="0" smtClean="0">
                <a:latin typeface="+mn-ea"/>
                <a:ea typeface="+mn-ea"/>
              </a:rPr>
              <a:t>第</a:t>
            </a:r>
            <a:r>
              <a:rPr lang="en-US" altLang="zh-CN" sz="3200" dirty="0" smtClean="0">
                <a:latin typeface="+mn-ea"/>
                <a:ea typeface="+mn-ea"/>
              </a:rPr>
              <a:t>3</a:t>
            </a:r>
            <a:r>
              <a:rPr lang="zh-CN" altLang="en-US" sz="3200" dirty="0" smtClean="0">
                <a:latin typeface="+mn-ea"/>
                <a:ea typeface="+mn-ea"/>
              </a:rPr>
              <a:t>题</a:t>
            </a:r>
            <a:r>
              <a:rPr lang="zh-CN" altLang="zh-CN" sz="3200" dirty="0" smtClean="0">
                <a:latin typeface="+mn-ea"/>
                <a:ea typeface="+mn-ea"/>
              </a:rPr>
              <a:t>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385085" y="400506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385085" y="441053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3385084" y="4512191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/>
          <p:nvPr/>
        </p:nvSpPr>
        <p:spPr>
          <a:xfrm>
            <a:off x="3817132" y="4167938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-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130548" y="400506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033156" y="441053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4130547" y="4512191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4634603" y="422108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  <p:sp>
        <p:nvSpPr>
          <p:cNvPr id="54" name="TextBox 53"/>
          <p:cNvSpPr txBox="1"/>
          <p:nvPr/>
        </p:nvSpPr>
        <p:spPr>
          <a:xfrm>
            <a:off x="5066652" y="400506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066652" y="441053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5066651" y="4512191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128463" y="1124744"/>
            <a:ext cx="898004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</a:rPr>
              <a:t>3.</a:t>
            </a:r>
            <a:r>
              <a:rPr lang="zh-CN" altLang="en-US" sz="3200" dirty="0" smtClean="0">
                <a:solidFill>
                  <a:schemeClr val="tx1"/>
                </a:solidFill>
              </a:rPr>
              <a:t>五（一）班同学去革命老区参观，共用去</a:t>
            </a:r>
            <a:r>
              <a:rPr lang="en-US" altLang="zh-CN" sz="3200" dirty="0" smtClean="0">
                <a:solidFill>
                  <a:schemeClr val="tx1"/>
                </a:solidFill>
              </a:rPr>
              <a:t>10</a:t>
            </a:r>
            <a:r>
              <a:rPr lang="zh-CN" altLang="en-US" sz="3200" dirty="0" smtClean="0">
                <a:solidFill>
                  <a:schemeClr val="tx1"/>
                </a:solidFill>
              </a:rPr>
              <a:t>小时，其中路上用去的时间占      ，吃午饭与休息时间共占     ，剩下的是游览的时间，游览的时间占几分之几？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737012" y="416793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025044" y="4159227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-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52018" y="5387719"/>
            <a:ext cx="46362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答：游览</a:t>
            </a:r>
            <a:r>
              <a:rPr lang="zh-CN" altLang="en-US" sz="3200" dirty="0">
                <a:solidFill>
                  <a:srgbClr val="FF0000"/>
                </a:solidFill>
              </a:rPr>
              <a:t>的时间</a:t>
            </a:r>
            <a:r>
              <a:rPr lang="zh-CN" altLang="en-US" sz="3200" dirty="0" smtClean="0">
                <a:solidFill>
                  <a:srgbClr val="FF0000"/>
                </a:solidFill>
              </a:rPr>
              <a:t>占        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486451" y="516542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5486451" y="557089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68" name="直接连接符 67"/>
          <p:cNvCxnSpPr/>
          <p:nvPr/>
        </p:nvCxnSpPr>
        <p:spPr>
          <a:xfrm>
            <a:off x="5486450" y="5672549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5227680" y="184175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227680" y="224722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5227679" y="2348880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1469626" y="252752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72234" y="293299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1469625" y="3034648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795900045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2" grpId="0"/>
      <p:bldP spid="43" grpId="0"/>
      <p:bldP spid="44" grpId="0"/>
      <p:bldP spid="46" grpId="0"/>
      <p:bldP spid="54" grpId="0"/>
      <p:bldP spid="55" grpId="0"/>
      <p:bldP spid="58" grpId="0"/>
      <p:bldP spid="59" grpId="0"/>
      <p:bldP spid="7" grpId="0"/>
      <p:bldP spid="66" grpId="0"/>
      <p:bldP spid="6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5560" y="692696"/>
            <a:ext cx="67810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1.</a:t>
            </a:r>
            <a:r>
              <a:rPr lang="zh-CN" altLang="zh-CN" sz="3200" dirty="0" smtClean="0">
                <a:latin typeface="+mn-ea"/>
                <a:ea typeface="+mn-ea"/>
              </a:rPr>
              <a:t>完成教材</a:t>
            </a:r>
            <a:r>
              <a:rPr lang="en-US" altLang="zh-CN" sz="3200" dirty="0">
                <a:latin typeface="+mn-ea"/>
                <a:ea typeface="+mn-ea"/>
              </a:rPr>
              <a:t>100</a:t>
            </a:r>
            <a:r>
              <a:rPr lang="zh-CN" altLang="en-US" sz="3200" dirty="0">
                <a:latin typeface="+mn-ea"/>
                <a:ea typeface="+mn-ea"/>
              </a:rPr>
              <a:t>页练习二十五</a:t>
            </a:r>
            <a:r>
              <a:rPr lang="zh-CN" altLang="en-US" sz="3200" dirty="0" smtClean="0">
                <a:latin typeface="+mn-ea"/>
                <a:ea typeface="+mn-ea"/>
              </a:rPr>
              <a:t>第</a:t>
            </a:r>
            <a:r>
              <a:rPr lang="en-US" altLang="zh-CN" sz="3200" dirty="0" smtClean="0">
                <a:latin typeface="+mn-ea"/>
                <a:ea typeface="+mn-ea"/>
              </a:rPr>
              <a:t>4</a:t>
            </a:r>
            <a:r>
              <a:rPr lang="zh-CN" altLang="en-US" sz="3200" dirty="0" smtClean="0">
                <a:latin typeface="+mn-ea"/>
                <a:ea typeface="+mn-ea"/>
              </a:rPr>
              <a:t>题</a:t>
            </a:r>
            <a:r>
              <a:rPr lang="zh-CN" altLang="zh-CN" sz="3200" dirty="0" smtClean="0">
                <a:latin typeface="+mn-ea"/>
                <a:ea typeface="+mn-ea"/>
              </a:rPr>
              <a:t>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902692" y="386104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902692" y="426652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2902691" y="4368175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矩形 54"/>
          <p:cNvSpPr/>
          <p:nvPr/>
        </p:nvSpPr>
        <p:spPr>
          <a:xfrm>
            <a:off x="3275856" y="402392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+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648155" y="386104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635896" y="426652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3648154" y="4368175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矩形 58"/>
          <p:cNvSpPr/>
          <p:nvPr/>
        </p:nvSpPr>
        <p:spPr>
          <a:xfrm>
            <a:off x="4152210" y="407707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/>
          </a:p>
        </p:txBody>
      </p:sp>
      <p:sp>
        <p:nvSpPr>
          <p:cNvPr id="60" name="TextBox 59"/>
          <p:cNvSpPr txBox="1"/>
          <p:nvPr/>
        </p:nvSpPr>
        <p:spPr>
          <a:xfrm>
            <a:off x="4572000" y="386104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499992" y="426652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62" name="直接连接符 61"/>
          <p:cNvCxnSpPr/>
          <p:nvPr/>
        </p:nvCxnSpPr>
        <p:spPr>
          <a:xfrm>
            <a:off x="4584258" y="4368175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矩形 62"/>
          <p:cNvSpPr/>
          <p:nvPr/>
        </p:nvSpPr>
        <p:spPr>
          <a:xfrm>
            <a:off x="128463" y="1268760"/>
            <a:ext cx="898004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4.</a:t>
            </a:r>
            <a:r>
              <a:rPr lang="zh-CN" altLang="en-US" sz="3200" dirty="0" smtClean="0">
                <a:solidFill>
                  <a:schemeClr val="tx1"/>
                </a:solidFill>
              </a:rPr>
              <a:t>用分数表示自己每天各项活动所用的时间占一天的多少，再提问并解答。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755576" y="5039618"/>
            <a:ext cx="73340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答</a:t>
            </a:r>
            <a:r>
              <a:rPr lang="zh-CN" altLang="en-US" sz="3200" dirty="0">
                <a:solidFill>
                  <a:srgbClr val="FF0000"/>
                </a:solidFill>
              </a:rPr>
              <a:t>：我每天学习和睡觉的时间共</a:t>
            </a:r>
            <a:r>
              <a:rPr lang="zh-CN" altLang="en-US" sz="3200" dirty="0" smtClean="0">
                <a:solidFill>
                  <a:srgbClr val="FF0000"/>
                </a:solidFill>
              </a:rPr>
              <a:t>占      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7078273" y="482487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6994889" y="523035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7078272" y="5332005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486520" y="2355153"/>
            <a:ext cx="81179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我每天学习的时间占     ，睡觉的时间占     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341936" y="213285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41936" y="253832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4341935" y="2639983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7654304" y="213332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654304" y="253879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7654303" y="2640453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/>
          <p:cNvSpPr/>
          <p:nvPr/>
        </p:nvSpPr>
        <p:spPr>
          <a:xfrm>
            <a:off x="486520" y="3132257"/>
            <a:ext cx="6962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我每天学习和睡觉的时间共占多少？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3595487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/>
      <p:bldP spid="55" grpId="0"/>
      <p:bldP spid="56" grpId="0"/>
      <p:bldP spid="57" grpId="0"/>
      <p:bldP spid="59" grpId="0"/>
      <p:bldP spid="60" grpId="0"/>
      <p:bldP spid="61" grpId="0"/>
      <p:bldP spid="66" grpId="0"/>
      <p:bldP spid="67" grpId="0"/>
      <p:bldP spid="68" grpId="0"/>
      <p:bldP spid="26" grpId="0"/>
      <p:bldP spid="27" grpId="0"/>
      <p:bldP spid="29" grpId="0"/>
      <p:bldP spid="31" grpId="0"/>
      <p:bldP spid="32" grpId="0"/>
      <p:bldP spid="3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534014" y="1727055"/>
            <a:ext cx="8465523" cy="255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44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4400" dirty="0">
                <a:solidFill>
                  <a:srgbClr val="000000"/>
                </a:solidFill>
              </a:rPr>
              <a:t>学会了用分数的加减法解决生活中的数学问题。</a:t>
            </a:r>
            <a:endParaRPr lang="zh-CN" altLang="zh-CN" sz="4400" dirty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0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itchFamily="34" charset="0"/>
                  <a:ea typeface="黑体" pitchFamily="49" charset="-122"/>
                </a:rPr>
                <a:t>课 堂 小 结</a:t>
              </a:r>
              <a:endParaRPr lang="zh-CN" altLang="en-US" sz="3200" dirty="0">
                <a:latin typeface="Arial" pitchFamily="34" charset="0"/>
                <a:ea typeface="黑体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964945930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>
            <a:grpSpLocks/>
          </p:cNvGrpSpPr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4" name="Group 18"/>
          <p:cNvGrpSpPr>
            <a:grpSpLocks/>
          </p:cNvGrpSpPr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2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itchFamily="34" charset="0"/>
                  <a:ea typeface="黑体" pitchFamily="49" charset="-122"/>
                </a:rPr>
                <a:t>作 业 设 计</a:t>
              </a:r>
              <a:endParaRPr lang="zh-CN" altLang="en-US" sz="3200" dirty="0">
                <a:latin typeface="Arial" pitchFamily="34" charset="0"/>
                <a:ea typeface="黑体" pitchFamily="49" charset="-122"/>
              </a:endParaRPr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flipH="1">
            <a:off x="6768455" y="2551790"/>
            <a:ext cx="1358040" cy="249368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76191613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itchFamily="34" charset="0"/>
              </a:endParaRPr>
            </a:p>
          </p:txBody>
        </p:sp>
        <p:sp>
          <p:nvSpPr>
            <p:cNvPr id="2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  <p:grpSp>
        <p:nvGrpSpPr>
          <p:cNvPr id="28" name="Group 38"/>
          <p:cNvGrpSpPr>
            <a:grpSpLocks/>
          </p:cNvGrpSpPr>
          <p:nvPr/>
        </p:nvGrpSpPr>
        <p:grpSpPr bwMode="auto">
          <a:xfrm>
            <a:off x="3347864" y="188640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17" name="矩形 16"/>
          <p:cNvSpPr/>
          <p:nvPr/>
        </p:nvSpPr>
        <p:spPr>
          <a:xfrm>
            <a:off x="15719" y="961564"/>
            <a:ext cx="5955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101</a:t>
            </a:r>
            <a:r>
              <a:rPr lang="zh-CN" altLang="en-US" sz="3200" dirty="0">
                <a:latin typeface="+mn-ea"/>
                <a:ea typeface="+mn-ea"/>
              </a:rPr>
              <a:t>页练习二十五第</a:t>
            </a:r>
            <a:r>
              <a:rPr lang="en-US" altLang="zh-CN" sz="3200" dirty="0">
                <a:latin typeface="+mn-ea"/>
                <a:ea typeface="+mn-ea"/>
              </a:rPr>
              <a:t>9</a:t>
            </a:r>
            <a:r>
              <a:rPr lang="zh-CN" altLang="en-US" sz="3200" dirty="0">
                <a:latin typeface="+mn-ea"/>
                <a:ea typeface="+mn-ea"/>
              </a:rPr>
              <a:t>题。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300572" y="3872785"/>
            <a:ext cx="7651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300572" y="4278258"/>
            <a:ext cx="72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2272356" y="4379912"/>
            <a:ext cx="43290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0" y="1546339"/>
            <a:ext cx="898004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</a:rPr>
              <a:t>9.</a:t>
            </a:r>
            <a:r>
              <a:rPr lang="zh-CN" altLang="en-US" sz="3200" dirty="0" smtClean="0">
                <a:solidFill>
                  <a:schemeClr val="tx1"/>
                </a:solidFill>
              </a:rPr>
              <a:t>把</a:t>
            </a:r>
            <a:r>
              <a:rPr lang="en-US" altLang="zh-CN" sz="3200" dirty="0" smtClean="0">
                <a:solidFill>
                  <a:schemeClr val="tx1"/>
                </a:solidFill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</a:rPr>
              <a:t>个同样大小的苹果平均分给</a:t>
            </a:r>
            <a:r>
              <a:rPr lang="en-US" altLang="zh-CN" sz="3200" dirty="0" smtClean="0">
                <a:solidFill>
                  <a:schemeClr val="tx1"/>
                </a:solidFill>
              </a:rPr>
              <a:t>8</a:t>
            </a:r>
            <a:r>
              <a:rPr lang="zh-CN" altLang="en-US" sz="3200" dirty="0" smtClean="0">
                <a:solidFill>
                  <a:schemeClr val="tx1"/>
                </a:solidFill>
              </a:rPr>
              <a:t>个孩子，可以怎样分？每个孩子分得这些苹果的几分之几？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11560" y="3068960"/>
            <a:ext cx="75424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</a:rPr>
              <a:t>一个苹果平均切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4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</a:rPr>
              <a:t>份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</a:rPr>
              <a:t>每人得其中的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</a:rPr>
              <a:t>份。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115616" y="4077072"/>
            <a:ext cx="12186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6÷8=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771800" y="407707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160056" y="3878912"/>
            <a:ext cx="7651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160056" y="4284385"/>
            <a:ext cx="72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3131840" y="4386039"/>
            <a:ext cx="43290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3582004" y="4099924"/>
            <a:ext cx="10102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(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</a:rPr>
              <a:t>个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)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543153" y="3878912"/>
            <a:ext cx="7651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543153" y="4284385"/>
            <a:ext cx="72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6514937" y="4386039"/>
            <a:ext cx="43290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5358197" y="4083199"/>
            <a:ext cx="12186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1÷8</a:t>
            </a:r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55576" y="5157192"/>
            <a:ext cx="7098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答：每个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孩子分得这些苹果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的    。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399137" y="4959032"/>
            <a:ext cx="7651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399137" y="5364505"/>
            <a:ext cx="72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6370921" y="5466159"/>
            <a:ext cx="43290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137188897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3" grpId="0"/>
      <p:bldP spid="27" grpId="0"/>
      <p:bldP spid="31" grpId="0"/>
      <p:bldP spid="32" grpId="0"/>
      <p:bldP spid="33" grpId="0"/>
      <p:bldP spid="35" grpId="0"/>
      <p:bldP spid="36" grpId="0"/>
      <p:bldP spid="37" grpId="0"/>
      <p:bldP spid="39" grpId="0"/>
      <p:bldP spid="40" grpId="0"/>
      <p:bldP spid="41" grpId="0"/>
      <p:bldP spid="4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>
              <a:grpSpLocks/>
            </p:cNvGrpSpPr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>
              <a:grpSpLocks/>
            </p:cNvGrpSpPr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>
              <a:grpSpLocks/>
            </p:cNvGrpSpPr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>
              <a:grpSpLocks/>
            </p:cNvGrpSpPr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>
            <a:grpSpLocks/>
          </p:cNvGrpSpPr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848641594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>
            <a:grpSpLocks/>
          </p:cNvGrpSpPr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宋体"/>
                  <a:ea typeface="宋体"/>
                </a:rPr>
                <a:t>基础巩固</a:t>
              </a:r>
            </a:p>
          </p:txBody>
        </p:sp>
      </p:grp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177998" y="1273830"/>
            <a:ext cx="7778378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1.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（基础题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一根铁丝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第一次用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去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米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第二次用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去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米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。两次共用去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米。第二次比第一次多用去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米。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6804172" y="148171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6706781" y="188718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6732240" y="1988840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TextBox 96"/>
          <p:cNvSpPr txBox="1"/>
          <p:nvPr/>
        </p:nvSpPr>
        <p:spPr>
          <a:xfrm>
            <a:off x="2555700" y="242492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555776" y="283039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17" name="直接连接符 116"/>
          <p:cNvCxnSpPr/>
          <p:nvPr/>
        </p:nvCxnSpPr>
        <p:spPr>
          <a:xfrm>
            <a:off x="2483768" y="2932048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TextBox 117"/>
          <p:cNvSpPr txBox="1"/>
          <p:nvPr/>
        </p:nvSpPr>
        <p:spPr>
          <a:xfrm>
            <a:off x="6327129" y="2420888"/>
            <a:ext cx="7651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6327129" y="2826361"/>
            <a:ext cx="72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20" name="直接连接符 119"/>
          <p:cNvCxnSpPr/>
          <p:nvPr/>
        </p:nvCxnSpPr>
        <p:spPr>
          <a:xfrm>
            <a:off x="6397858" y="2928015"/>
            <a:ext cx="43290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TextBox 120"/>
          <p:cNvSpPr txBox="1"/>
          <p:nvPr/>
        </p:nvSpPr>
        <p:spPr>
          <a:xfrm>
            <a:off x="4716016" y="3374856"/>
            <a:ext cx="7651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4716016" y="3780329"/>
            <a:ext cx="72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23" name="直接连接符 122"/>
          <p:cNvCxnSpPr/>
          <p:nvPr/>
        </p:nvCxnSpPr>
        <p:spPr>
          <a:xfrm>
            <a:off x="4786745" y="3881983"/>
            <a:ext cx="43290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0596" y="4628891"/>
            <a:ext cx="3557890" cy="135797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98486" y="4628890"/>
            <a:ext cx="3557890" cy="1357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14202390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" grpId="0"/>
      <p:bldP spid="119" grpId="0"/>
      <p:bldP spid="121" grpId="0"/>
      <p:bldP spid="1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>
            <a:grpSpLocks/>
          </p:cNvGrpSpPr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宋体"/>
                  <a:ea typeface="宋体"/>
                </a:rPr>
                <a:t>基础巩固</a:t>
              </a:r>
            </a:p>
          </p:txBody>
        </p:sp>
      </p:grp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44640" y="548680"/>
            <a:ext cx="7839728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2.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（重点题）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某商店八月份利润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是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万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元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比七月份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多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万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元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两个月利润共多少万元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?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正确的算式是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6778789" y="47667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6778865" y="88214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87" name="直接连接符 86"/>
          <p:cNvCxnSpPr/>
          <p:nvPr/>
        </p:nvCxnSpPr>
        <p:spPr>
          <a:xfrm>
            <a:off x="6706857" y="983799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6313801" y="69141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3059756" y="119571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3059832" y="160118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92" name="直接连接符 91"/>
          <p:cNvCxnSpPr/>
          <p:nvPr/>
        </p:nvCxnSpPr>
        <p:spPr>
          <a:xfrm>
            <a:off x="2987824" y="1702842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354443" y="3208621"/>
            <a:ext cx="5902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>
                <a:solidFill>
                  <a:schemeClr val="accent6">
                    <a:lumMod val="75000"/>
                  </a:schemeClr>
                </a:solidFill>
              </a:rPr>
              <a:t>.</a:t>
            </a:r>
            <a:endParaRPr lang="zh-CN" altLang="en-US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1272875" y="301481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accent6">
                  <a:lumMod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1272951" y="342028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accent6">
                  <a:lumMod val="7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05" name="直接连接符 104"/>
          <p:cNvCxnSpPr/>
          <p:nvPr/>
        </p:nvCxnSpPr>
        <p:spPr>
          <a:xfrm>
            <a:off x="1200943" y="3521943"/>
            <a:ext cx="529439" cy="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6" name="TextBox 105"/>
          <p:cNvSpPr txBox="1"/>
          <p:nvPr/>
        </p:nvSpPr>
        <p:spPr>
          <a:xfrm>
            <a:off x="807887" y="322955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accent6">
                  <a:lumMod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63688" y="320862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accent6">
                    <a:lumMod val="75000"/>
                  </a:schemeClr>
                </a:solidFill>
              </a:rPr>
              <a:t>+</a:t>
            </a:r>
            <a:endParaRPr lang="zh-CN" altLang="en-US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2195660" y="301046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accent6">
                  <a:lumMod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2195736" y="341593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accent6">
                  <a:lumMod val="7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14" name="直接连接符 113"/>
          <p:cNvCxnSpPr/>
          <p:nvPr/>
        </p:nvCxnSpPr>
        <p:spPr>
          <a:xfrm>
            <a:off x="2123728" y="3517588"/>
            <a:ext cx="529439" cy="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15" name="矩形 114"/>
          <p:cNvSpPr/>
          <p:nvPr/>
        </p:nvSpPr>
        <p:spPr>
          <a:xfrm>
            <a:off x="5148064" y="3190757"/>
            <a:ext cx="5677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3200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  <a:endParaRPr lang="zh-CN" altLang="en-US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6066496" y="299695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accent6">
                  <a:lumMod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6066572" y="340242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accent6">
                  <a:lumMod val="7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39" name="直接连接符 138"/>
          <p:cNvCxnSpPr/>
          <p:nvPr/>
        </p:nvCxnSpPr>
        <p:spPr>
          <a:xfrm>
            <a:off x="5994564" y="3504079"/>
            <a:ext cx="529439" cy="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40" name="TextBox 139"/>
          <p:cNvSpPr txBox="1"/>
          <p:nvPr/>
        </p:nvSpPr>
        <p:spPr>
          <a:xfrm>
            <a:off x="5601508" y="321169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accent6">
                  <a:lumMod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41" name="矩形 140"/>
          <p:cNvSpPr/>
          <p:nvPr/>
        </p:nvSpPr>
        <p:spPr>
          <a:xfrm>
            <a:off x="6557309" y="3190757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accent6">
                    <a:lumMod val="75000"/>
                  </a:schemeClr>
                </a:solidFill>
              </a:rPr>
              <a:t>-</a:t>
            </a:r>
            <a:endParaRPr lang="zh-CN" altLang="en-US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6989281" y="299259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accent6">
                  <a:lumMod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6989357" y="339807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accent6">
                  <a:lumMod val="7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44" name="直接连接符 143"/>
          <p:cNvCxnSpPr/>
          <p:nvPr/>
        </p:nvCxnSpPr>
        <p:spPr>
          <a:xfrm>
            <a:off x="6917349" y="3499724"/>
            <a:ext cx="529439" cy="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45" name="矩形 144"/>
          <p:cNvSpPr/>
          <p:nvPr/>
        </p:nvSpPr>
        <p:spPr>
          <a:xfrm>
            <a:off x="359975" y="4509120"/>
            <a:ext cx="5902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3200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  <a:endParaRPr lang="zh-CN" altLang="en-US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1278407" y="431531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accent6">
                  <a:lumMod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1278483" y="472078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accent6">
                  <a:lumMod val="7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48" name="直接连接符 147"/>
          <p:cNvCxnSpPr/>
          <p:nvPr/>
        </p:nvCxnSpPr>
        <p:spPr>
          <a:xfrm>
            <a:off x="1206475" y="4822442"/>
            <a:ext cx="529439" cy="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49" name="TextBox 148"/>
          <p:cNvSpPr txBox="1"/>
          <p:nvPr/>
        </p:nvSpPr>
        <p:spPr>
          <a:xfrm>
            <a:off x="813419" y="453005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accent6">
                  <a:lumMod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1769220" y="4509120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accent6">
                    <a:lumMod val="75000"/>
                  </a:schemeClr>
                </a:solidFill>
              </a:rPr>
              <a:t>-</a:t>
            </a:r>
            <a:endParaRPr lang="zh-CN" altLang="en-US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2201192" y="431096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accent6">
                  <a:lumMod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2201268" y="471643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accent6">
                  <a:lumMod val="7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53" name="直接连接符 152"/>
          <p:cNvCxnSpPr/>
          <p:nvPr/>
        </p:nvCxnSpPr>
        <p:spPr>
          <a:xfrm>
            <a:off x="2129260" y="4818087"/>
            <a:ext cx="529439" cy="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54" name="矩形 153"/>
          <p:cNvSpPr/>
          <p:nvPr/>
        </p:nvSpPr>
        <p:spPr>
          <a:xfrm>
            <a:off x="5153596" y="4491256"/>
            <a:ext cx="5902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altLang="zh-CN" sz="3200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  <a:endParaRPr lang="zh-CN" altLang="en-US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5" name="TextBox 154"/>
          <p:cNvSpPr txBox="1"/>
          <p:nvPr/>
        </p:nvSpPr>
        <p:spPr>
          <a:xfrm>
            <a:off x="6072028" y="429745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accent6">
                  <a:lumMod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56" name="TextBox 155"/>
          <p:cNvSpPr txBox="1"/>
          <p:nvPr/>
        </p:nvSpPr>
        <p:spPr>
          <a:xfrm>
            <a:off x="6072104" y="470292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accent6">
                  <a:lumMod val="7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57" name="直接连接符 156"/>
          <p:cNvCxnSpPr/>
          <p:nvPr/>
        </p:nvCxnSpPr>
        <p:spPr>
          <a:xfrm>
            <a:off x="6000096" y="4804578"/>
            <a:ext cx="529439" cy="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58" name="TextBox 157"/>
          <p:cNvSpPr txBox="1"/>
          <p:nvPr/>
        </p:nvSpPr>
        <p:spPr>
          <a:xfrm>
            <a:off x="5607040" y="451219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accent6">
                  <a:lumMod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59" name="矩形 158"/>
          <p:cNvSpPr/>
          <p:nvPr/>
        </p:nvSpPr>
        <p:spPr>
          <a:xfrm>
            <a:off x="6562841" y="449125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accent6">
                    <a:lumMod val="75000"/>
                  </a:schemeClr>
                </a:solidFill>
              </a:rPr>
              <a:t>+</a:t>
            </a:r>
            <a:endParaRPr lang="zh-CN" altLang="en-US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0" name="TextBox 159"/>
          <p:cNvSpPr txBox="1"/>
          <p:nvPr/>
        </p:nvSpPr>
        <p:spPr>
          <a:xfrm>
            <a:off x="6994813" y="429309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accent6">
                  <a:lumMod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61" name="TextBox 160"/>
          <p:cNvSpPr txBox="1"/>
          <p:nvPr/>
        </p:nvSpPr>
        <p:spPr>
          <a:xfrm>
            <a:off x="6994889" y="469856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accent6">
                  <a:lumMod val="7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62" name="直接连接符 161"/>
          <p:cNvCxnSpPr/>
          <p:nvPr/>
        </p:nvCxnSpPr>
        <p:spPr>
          <a:xfrm>
            <a:off x="6922881" y="4800223"/>
            <a:ext cx="529439" cy="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63" name="矩形 162"/>
          <p:cNvSpPr/>
          <p:nvPr/>
        </p:nvSpPr>
        <p:spPr>
          <a:xfrm>
            <a:off x="2699792" y="453005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accent6">
                    <a:lumMod val="75000"/>
                  </a:schemeClr>
                </a:solidFill>
              </a:rPr>
              <a:t>+</a:t>
            </a:r>
            <a:endParaRPr lang="zh-CN" altLang="en-US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4" name="TextBox 163"/>
          <p:cNvSpPr txBox="1"/>
          <p:nvPr/>
        </p:nvSpPr>
        <p:spPr>
          <a:xfrm>
            <a:off x="3466421" y="429309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accent6">
                  <a:lumMod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65" name="TextBox 164"/>
          <p:cNvSpPr txBox="1"/>
          <p:nvPr/>
        </p:nvSpPr>
        <p:spPr>
          <a:xfrm>
            <a:off x="3466497" y="469856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accent6">
                  <a:lumMod val="7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66" name="直接连接符 165"/>
          <p:cNvCxnSpPr/>
          <p:nvPr/>
        </p:nvCxnSpPr>
        <p:spPr>
          <a:xfrm>
            <a:off x="3394489" y="4800223"/>
            <a:ext cx="529439" cy="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67" name="TextBox 166"/>
          <p:cNvSpPr txBox="1"/>
          <p:nvPr/>
        </p:nvSpPr>
        <p:spPr>
          <a:xfrm>
            <a:off x="3001433" y="450783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accent6">
                  <a:lumMod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68" name="矩形 167"/>
          <p:cNvSpPr/>
          <p:nvPr/>
        </p:nvSpPr>
        <p:spPr>
          <a:xfrm>
            <a:off x="7452320" y="453005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accent6">
                    <a:lumMod val="75000"/>
                  </a:schemeClr>
                </a:solidFill>
              </a:rPr>
              <a:t>+</a:t>
            </a:r>
            <a:endParaRPr lang="zh-CN" altLang="en-US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9" name="TextBox 168"/>
          <p:cNvSpPr txBox="1"/>
          <p:nvPr/>
        </p:nvSpPr>
        <p:spPr>
          <a:xfrm>
            <a:off x="8218949" y="429309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accent6">
                  <a:lumMod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70" name="TextBox 169"/>
          <p:cNvSpPr txBox="1"/>
          <p:nvPr/>
        </p:nvSpPr>
        <p:spPr>
          <a:xfrm>
            <a:off x="8219025" y="469856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accent6">
                  <a:lumMod val="7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71" name="直接连接符 170"/>
          <p:cNvCxnSpPr/>
          <p:nvPr/>
        </p:nvCxnSpPr>
        <p:spPr>
          <a:xfrm>
            <a:off x="8147017" y="4800223"/>
            <a:ext cx="529439" cy="0"/>
          </a:xfrm>
          <a:prstGeom prst="lin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72" name="TextBox 171"/>
          <p:cNvSpPr txBox="1"/>
          <p:nvPr/>
        </p:nvSpPr>
        <p:spPr>
          <a:xfrm>
            <a:off x="7753961" y="450783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accent6">
                  <a:lumMod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73" name="矩形 172"/>
          <p:cNvSpPr/>
          <p:nvPr/>
        </p:nvSpPr>
        <p:spPr>
          <a:xfrm>
            <a:off x="4457358" y="2185963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zh-CN" altLang="en-US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2823757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8"/>
          <p:cNvGrpSpPr>
            <a:grpSpLocks/>
          </p:cNvGrpSpPr>
          <p:nvPr/>
        </p:nvGrpSpPr>
        <p:grpSpPr bwMode="auto">
          <a:xfrm>
            <a:off x="6407151" y="179117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itchFamily="34" charset="0"/>
                  <a:ea typeface="黑体" pitchFamily="49" charset="-122"/>
                </a:rPr>
                <a:t>学 习 新 知</a:t>
              </a:r>
            </a:p>
          </p:txBody>
        </p:sp>
      </p:grpSp>
      <p:sp>
        <p:nvSpPr>
          <p:cNvPr id="50" name="TextBox 14"/>
          <p:cNvSpPr txBox="1"/>
          <p:nvPr/>
        </p:nvSpPr>
        <p:spPr>
          <a:xfrm>
            <a:off x="492786" y="846378"/>
            <a:ext cx="35061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你们喜欢喝牛奶吗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593"/>
          <a:stretch/>
        </p:blipFill>
        <p:spPr>
          <a:xfrm>
            <a:off x="1335789" y="1577057"/>
            <a:ext cx="5668993" cy="3546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2742" y="5303601"/>
            <a:ext cx="1111202" cy="646331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3600" b="0" dirty="0">
                <a:latin typeface="华文琥珀" panose="02010800040101010101" pitchFamily="2" charset="-122"/>
                <a:ea typeface="华文琥珀" panose="02010800040101010101" pitchFamily="2" charset="-122"/>
              </a:rPr>
              <a:t>补钙</a:t>
            </a:r>
          </a:p>
        </p:txBody>
      </p:sp>
      <p:sp>
        <p:nvSpPr>
          <p:cNvPr id="5" name="矩形 4"/>
          <p:cNvSpPr/>
          <p:nvPr/>
        </p:nvSpPr>
        <p:spPr>
          <a:xfrm>
            <a:off x="3299514" y="5303602"/>
            <a:ext cx="2037737" cy="646331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3600" b="0" dirty="0">
                <a:latin typeface="华文琥珀" panose="02010800040101010101" pitchFamily="2" charset="-122"/>
                <a:ea typeface="华文琥珀" panose="02010800040101010101" pitchFamily="2" charset="-122"/>
              </a:rPr>
              <a:t>美容养</a:t>
            </a:r>
            <a:r>
              <a:rPr lang="zh-CN" altLang="en-US" sz="3600" b="0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颜</a:t>
            </a:r>
            <a:endParaRPr lang="zh-CN" altLang="en-US" sz="3600" b="0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12821" y="5303601"/>
            <a:ext cx="2037737" cy="646331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3600" b="0" dirty="0">
                <a:latin typeface="华文琥珀" panose="02010800040101010101" pitchFamily="2" charset="-122"/>
                <a:ea typeface="华文琥珀" panose="02010800040101010101" pitchFamily="2" charset="-122"/>
              </a:rPr>
              <a:t>有助消化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16" name="Group 42"/>
          <p:cNvGrpSpPr>
            <a:grpSpLocks/>
          </p:cNvGrpSpPr>
          <p:nvPr/>
        </p:nvGrpSpPr>
        <p:grpSpPr bwMode="auto">
          <a:xfrm>
            <a:off x="7596336" y="4378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宋体"/>
                  <a:ea typeface="宋体"/>
                </a:rPr>
                <a:t>基础巩固</a:t>
              </a:r>
            </a:p>
          </p:txBody>
        </p:sp>
      </p:grpSp>
      <p:sp>
        <p:nvSpPr>
          <p:cNvPr id="51" name="Text Box 4"/>
          <p:cNvSpPr txBox="1">
            <a:spLocks noChangeArrowheads="1"/>
          </p:cNvSpPr>
          <p:nvPr/>
        </p:nvSpPr>
        <p:spPr bwMode="auto">
          <a:xfrm>
            <a:off x="44640" y="548680"/>
            <a:ext cx="7839728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3.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（难点题）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王师傅做一件工作要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20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天完成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他做了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5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天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还剩下这件工作的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157545" y="3208621"/>
            <a:ext cx="5902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>
                <a:solidFill>
                  <a:srgbClr val="FF0000"/>
                </a:solidFill>
              </a:rPr>
              <a:t>.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965343" y="301481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19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965343" y="342028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2004045" y="3521943"/>
            <a:ext cx="529439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1610989" y="322955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4912620" y="3190757"/>
            <a:ext cx="5677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3200" dirty="0" smtClean="0">
                <a:solidFill>
                  <a:srgbClr val="FF0000"/>
                </a:solidFill>
              </a:rPr>
              <a:t>.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895273" y="299695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895349" y="340242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5823341" y="3504079"/>
            <a:ext cx="529439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5272660" y="321169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19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163077" y="4509120"/>
            <a:ext cx="5902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3200" dirty="0" smtClean="0">
                <a:solidFill>
                  <a:srgbClr val="FF0000"/>
                </a:solidFill>
              </a:rPr>
              <a:t>.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694269" y="431531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694345" y="472078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1622337" y="4822442"/>
            <a:ext cx="529439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矩形 65"/>
          <p:cNvSpPr/>
          <p:nvPr/>
        </p:nvSpPr>
        <p:spPr>
          <a:xfrm>
            <a:off x="4918152" y="4491256"/>
            <a:ext cx="5902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altLang="zh-CN" sz="3200" dirty="0" smtClean="0">
                <a:solidFill>
                  <a:srgbClr val="FF0000"/>
                </a:solidFill>
              </a:rPr>
              <a:t>.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5463225" y="429745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5463301" y="470292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5391293" y="4804578"/>
            <a:ext cx="529439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矩形 69"/>
          <p:cNvSpPr/>
          <p:nvPr/>
        </p:nvSpPr>
        <p:spPr>
          <a:xfrm>
            <a:off x="6505514" y="1412776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endParaRPr lang="zh-CN" altLang="en-US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9779215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8"/>
          <p:cNvGrpSpPr>
            <a:grpSpLocks/>
          </p:cNvGrpSpPr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latin typeface="宋体"/>
                  <a:ea typeface="宋体"/>
                </a:rPr>
                <a:t>提升培优</a:t>
              </a:r>
            </a:p>
          </p:txBody>
        </p:sp>
      </p:grp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-36512" y="1116033"/>
            <a:ext cx="957706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4.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（情景题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暑假中五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(1)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班同学读书情况如下表。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48669755"/>
              </p:ext>
            </p:extLst>
          </p:nvPr>
        </p:nvGraphicFramePr>
        <p:xfrm>
          <a:off x="467545" y="1772817"/>
          <a:ext cx="8280920" cy="4368631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906450"/>
                <a:gridCol w="7374470"/>
              </a:tblGrid>
              <a:tr h="936103"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320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sz="3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读书</a:t>
                      </a:r>
                      <a:endParaRPr lang="en-US" altLang="zh-CN" sz="320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320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320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sz="3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本</a:t>
                      </a:r>
                      <a:r>
                        <a:rPr lang="zh-CN" sz="3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数</a:t>
                      </a:r>
                      <a:endParaRPr lang="zh-CN" sz="3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读书人数占全班人数的几分之几</a:t>
                      </a:r>
                      <a:endParaRPr lang="zh-CN" sz="3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858132"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一本</a:t>
                      </a:r>
                      <a:endParaRPr lang="zh-CN" sz="3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zh-CN" sz="25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858132"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两本</a:t>
                      </a:r>
                      <a:endParaRPr lang="zh-CN" sz="3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zh-CN" sz="25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858132"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三本</a:t>
                      </a:r>
                      <a:endParaRPr lang="zh-CN" sz="3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zh-CN" sz="25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858132"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四本</a:t>
                      </a:r>
                      <a:endParaRPr lang="zh-CN" sz="3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zh-CN" sz="25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30" name="TextBox 29"/>
          <p:cNvSpPr txBox="1"/>
          <p:nvPr/>
        </p:nvSpPr>
        <p:spPr>
          <a:xfrm>
            <a:off x="4715940" y="258276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716016" y="298824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4644008" y="3089895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4715940" y="344686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716016" y="385233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4644008" y="3953991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4715940" y="438296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716016" y="478844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4644008" y="4890095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4715940" y="517505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618625" y="558052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4644008" y="5682183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001169984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8"/>
          <p:cNvGrpSpPr>
            <a:grpSpLocks/>
          </p:cNvGrpSpPr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latin typeface="宋体"/>
                  <a:ea typeface="宋体"/>
                </a:rPr>
                <a:t>提升培优</a:t>
              </a:r>
            </a:p>
          </p:txBody>
        </p:sp>
      </p:grpSp>
      <p:sp>
        <p:nvSpPr>
          <p:cNvPr id="4" name="矩形 3"/>
          <p:cNvSpPr/>
          <p:nvPr/>
        </p:nvSpPr>
        <p:spPr>
          <a:xfrm>
            <a:off x="571472" y="1285860"/>
            <a:ext cx="85725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(1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)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读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(</a:t>
            </a:r>
            <a:r>
              <a:rPr lang="zh-CN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　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)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本书的人数最多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,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读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(</a:t>
            </a:r>
            <a:r>
              <a:rPr lang="zh-CN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　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)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本书的人数最少。</a:t>
            </a:r>
          </a:p>
        </p:txBody>
      </p:sp>
      <p:sp>
        <p:nvSpPr>
          <p:cNvPr id="5" name="矩形 4"/>
          <p:cNvSpPr/>
          <p:nvPr/>
        </p:nvSpPr>
        <p:spPr>
          <a:xfrm>
            <a:off x="451006" y="2786058"/>
            <a:ext cx="869299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(2)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读一本书和两本书的同学占全班人数的几分之几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?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615644" y="387891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615720" y="428438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2543712" y="4386039"/>
            <a:ext cx="529439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3106457" y="4072717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+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538429" y="387455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538505" y="428003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3466497" y="4381684"/>
            <a:ext cx="529439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4139952" y="409365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=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571924" y="387455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474609" y="428003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4499992" y="4381684"/>
            <a:ext cx="529439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212986" y="4864805"/>
            <a:ext cx="87507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答：</a:t>
            </a:r>
            <a:r>
              <a:rPr lang="zh-CN" altLang="zh-CN" sz="3200" dirty="0" smtClean="0">
                <a:solidFill>
                  <a:srgbClr val="FF0000"/>
                </a:solidFill>
              </a:rPr>
              <a:t>读</a:t>
            </a:r>
            <a:r>
              <a:rPr lang="zh-CN" altLang="zh-CN" sz="3200" dirty="0">
                <a:solidFill>
                  <a:srgbClr val="FF0000"/>
                </a:solidFill>
              </a:rPr>
              <a:t>一本书和两本书的同学占全班人数</a:t>
            </a:r>
            <a:r>
              <a:rPr lang="zh-CN" altLang="zh-CN" sz="3200" dirty="0" smtClean="0">
                <a:solidFill>
                  <a:srgbClr val="FF0000"/>
                </a:solidFill>
              </a:rPr>
              <a:t>的</a:t>
            </a:r>
            <a:r>
              <a:rPr lang="en-US" altLang="zh-CN" sz="3200" dirty="0" smtClean="0">
                <a:solidFill>
                  <a:srgbClr val="FF0000"/>
                </a:solidFill>
              </a:rPr>
              <a:t>        </a:t>
            </a:r>
            <a:r>
              <a:rPr lang="zh-CN" altLang="en-US" sz="3200" dirty="0" smtClean="0">
                <a:solidFill>
                  <a:srgbClr val="FF0000"/>
                </a:solidFill>
              </a:rPr>
              <a:t>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244332" y="458112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147017" y="498660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8172400" y="5088255"/>
            <a:ext cx="529439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6732240" y="1298750"/>
            <a:ext cx="5966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</a:rPr>
              <a:t>四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07704" y="1333539"/>
            <a:ext cx="5966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>
                <a:solidFill>
                  <a:srgbClr val="FF0000"/>
                </a:solidFill>
              </a:rPr>
              <a:t>一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5899495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33" grpId="0"/>
      <p:bldP spid="34" grpId="0"/>
      <p:bldP spid="35" grpId="0"/>
      <p:bldP spid="40" grpId="0"/>
      <p:bldP spid="41" grpId="0"/>
      <p:bldP spid="42" grpId="0"/>
      <p:bldP spid="9" grpId="0"/>
      <p:bldP spid="44" grpId="0"/>
      <p:bldP spid="45" grpId="0"/>
      <p:bldP spid="10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8"/>
          <p:cNvGrpSpPr>
            <a:grpSpLocks/>
          </p:cNvGrpSpPr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latin typeface="宋体"/>
                  <a:ea typeface="宋体"/>
                </a:rPr>
                <a:t>提升培优</a:t>
              </a:r>
            </a:p>
          </p:txBody>
        </p:sp>
      </p:grpSp>
      <p:sp>
        <p:nvSpPr>
          <p:cNvPr id="6" name="矩形 5"/>
          <p:cNvSpPr/>
          <p:nvPr/>
        </p:nvSpPr>
        <p:spPr>
          <a:xfrm>
            <a:off x="285720" y="1071546"/>
            <a:ext cx="839472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(3)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读两本以上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(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含两本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)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的同学占全班人数的几分之几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?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5720" y="3857628"/>
            <a:ext cx="866255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(4)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全班同学都参加了读书活动吗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?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615644" y="195256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615720" y="235803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2543712" y="2459687"/>
            <a:ext cx="529439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3106457" y="214636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+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538429" y="194820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538505" y="235367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3466497" y="2455332"/>
            <a:ext cx="529439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4830222" y="213592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=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148064" y="193469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148064" y="234016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5173447" y="2441823"/>
            <a:ext cx="529439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-2294" y="2990566"/>
            <a:ext cx="91462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答：读两本以上</a:t>
            </a:r>
            <a:r>
              <a:rPr lang="en-US" altLang="zh-CN" sz="3200" dirty="0">
                <a:solidFill>
                  <a:srgbClr val="FF0000"/>
                </a:solidFill>
              </a:rPr>
              <a:t>(</a:t>
            </a:r>
            <a:r>
              <a:rPr lang="zh-CN" altLang="en-US" sz="3200" dirty="0">
                <a:solidFill>
                  <a:srgbClr val="FF0000"/>
                </a:solidFill>
              </a:rPr>
              <a:t>含两本</a:t>
            </a:r>
            <a:r>
              <a:rPr lang="en-US" altLang="zh-CN" sz="3200" dirty="0">
                <a:solidFill>
                  <a:srgbClr val="FF0000"/>
                </a:solidFill>
              </a:rPr>
              <a:t>)</a:t>
            </a:r>
            <a:r>
              <a:rPr lang="zh-CN" altLang="zh-CN" sz="3200" dirty="0" smtClean="0">
                <a:solidFill>
                  <a:srgbClr val="FF0000"/>
                </a:solidFill>
              </a:rPr>
              <a:t>的</a:t>
            </a:r>
            <a:r>
              <a:rPr lang="zh-CN" altLang="zh-CN" sz="3200" dirty="0">
                <a:solidFill>
                  <a:srgbClr val="FF0000"/>
                </a:solidFill>
              </a:rPr>
              <a:t>同学占全班人数</a:t>
            </a:r>
            <a:r>
              <a:rPr lang="zh-CN" altLang="zh-CN" sz="3200" dirty="0" smtClean="0">
                <a:solidFill>
                  <a:srgbClr val="FF0000"/>
                </a:solidFill>
              </a:rPr>
              <a:t>的</a:t>
            </a:r>
            <a:r>
              <a:rPr lang="en-US" altLang="zh-CN" sz="3200" dirty="0" smtClean="0">
                <a:solidFill>
                  <a:srgbClr val="FF0000"/>
                </a:solidFill>
              </a:rPr>
              <a:t>        </a:t>
            </a:r>
            <a:r>
              <a:rPr lang="zh-CN" altLang="en-US" sz="3200" dirty="0" smtClean="0">
                <a:solidFill>
                  <a:srgbClr val="FF0000"/>
                </a:solidFill>
              </a:rPr>
              <a:t>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8147017" y="265477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8147017" y="306024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8172400" y="3161903"/>
            <a:ext cx="529439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/>
        </p:nvSpPr>
        <p:spPr>
          <a:xfrm>
            <a:off x="3995936" y="215072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+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427908" y="193469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330593" y="234016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4355976" y="2441823"/>
            <a:ext cx="529439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1751548" y="444626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751624" y="485173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1679616" y="4953392"/>
            <a:ext cx="529439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/>
          <p:cNvSpPr/>
          <p:nvPr/>
        </p:nvSpPr>
        <p:spPr>
          <a:xfrm>
            <a:off x="2242361" y="464007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+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674333" y="444191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2674409" y="484738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2602401" y="4949037"/>
            <a:ext cx="529439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矩形 60"/>
          <p:cNvSpPr/>
          <p:nvPr/>
        </p:nvSpPr>
        <p:spPr>
          <a:xfrm>
            <a:off x="3131840" y="464442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+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3563812" y="442840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466497" y="483387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64" name="直接连接符 63"/>
          <p:cNvCxnSpPr/>
          <p:nvPr/>
        </p:nvCxnSpPr>
        <p:spPr>
          <a:xfrm>
            <a:off x="3491880" y="4935528"/>
            <a:ext cx="529439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899516" y="442840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899592" y="483387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827584" y="4935528"/>
            <a:ext cx="529439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矩形 67"/>
          <p:cNvSpPr/>
          <p:nvPr/>
        </p:nvSpPr>
        <p:spPr>
          <a:xfrm>
            <a:off x="1331640" y="464442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+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3995936" y="462963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=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4313778" y="442840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313778" y="483387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72" name="直接连接符 71"/>
          <p:cNvCxnSpPr/>
          <p:nvPr/>
        </p:nvCxnSpPr>
        <p:spPr>
          <a:xfrm>
            <a:off x="4339161" y="4935528"/>
            <a:ext cx="529439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5626737" y="444626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5626737" y="485173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75" name="直接连接符 74"/>
          <p:cNvCxnSpPr/>
          <p:nvPr/>
        </p:nvCxnSpPr>
        <p:spPr>
          <a:xfrm>
            <a:off x="5652120" y="4953392"/>
            <a:ext cx="529439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6228184" y="4644425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+mn-lt"/>
                <a:ea typeface="+mn-ea"/>
              </a:rPr>
              <a:t>＜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6732240" y="464442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1496898" y="5523023"/>
            <a:ext cx="56673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答：没有全班都</a:t>
            </a:r>
            <a:r>
              <a:rPr lang="zh-CN" altLang="en-US" sz="3200" dirty="0" smtClean="0">
                <a:solidFill>
                  <a:srgbClr val="FF0000"/>
                </a:solidFill>
              </a:rPr>
              <a:t>参加。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1579951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30" grpId="0"/>
      <p:bldP spid="31" grpId="0"/>
      <p:bldP spid="32" grpId="0"/>
      <p:bldP spid="38" grpId="0"/>
      <p:bldP spid="39" grpId="0"/>
      <p:bldP spid="44" grpId="0"/>
      <p:bldP spid="46" grpId="0"/>
      <p:bldP spid="47" grpId="0"/>
      <p:bldP spid="48" grpId="0"/>
      <p:bldP spid="50" grpId="0"/>
      <p:bldP spid="51" grpId="0"/>
      <p:bldP spid="52" grpId="0"/>
      <p:bldP spid="54" grpId="0"/>
      <p:bldP spid="55" grpId="0"/>
      <p:bldP spid="57" grpId="0"/>
      <p:bldP spid="58" grpId="0"/>
      <p:bldP spid="59" grpId="0"/>
      <p:bldP spid="61" grpId="0"/>
      <p:bldP spid="62" grpId="0"/>
      <p:bldP spid="63" grpId="0"/>
      <p:bldP spid="65" grpId="0"/>
      <p:bldP spid="66" grpId="0"/>
      <p:bldP spid="68" grpId="0"/>
      <p:bldP spid="69" grpId="0"/>
      <p:bldP spid="70" grpId="0"/>
      <p:bldP spid="71" grpId="0"/>
      <p:bldP spid="73" grpId="0"/>
      <p:bldP spid="74" grpId="0"/>
      <p:bldP spid="76" grpId="0"/>
      <p:bldP spid="77" grpId="0"/>
      <p:bldP spid="7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8"/>
          <p:cNvGrpSpPr>
            <a:grpSpLocks/>
          </p:cNvGrpSpPr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latin typeface="宋体"/>
                  <a:ea typeface="宋体"/>
                </a:rPr>
                <a:t>提升培优</a:t>
              </a:r>
            </a:p>
          </p:txBody>
        </p:sp>
      </p:grpSp>
      <p:sp>
        <p:nvSpPr>
          <p:cNvPr id="27" name="Text Box 4"/>
          <p:cNvSpPr txBox="1">
            <a:spLocks noChangeArrowheads="1"/>
          </p:cNvSpPr>
          <p:nvPr/>
        </p:nvSpPr>
        <p:spPr bwMode="auto">
          <a:xfrm>
            <a:off x="40570" y="651460"/>
            <a:ext cx="7753193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5.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探究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题）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某小学各年级学生人数情况如下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: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一、二年级有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300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人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三、四年级有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320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人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五年级有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200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人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六年级有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180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人。</a:t>
            </a:r>
          </a:p>
        </p:txBody>
      </p:sp>
      <p:sp>
        <p:nvSpPr>
          <p:cNvPr id="2" name="矩形 1"/>
          <p:cNvSpPr/>
          <p:nvPr/>
        </p:nvSpPr>
        <p:spPr>
          <a:xfrm>
            <a:off x="0" y="2369639"/>
            <a:ext cx="9108504" cy="12388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(1)</a:t>
            </a:r>
            <a:r>
              <a:rPr lang="zh-CN" altLang="zh-CN" sz="3200" dirty="0">
                <a:solidFill>
                  <a:schemeClr val="tx1"/>
                </a:solidFill>
                <a:latin typeface="+mn-ea"/>
                <a:ea typeface="+mn-ea"/>
              </a:rPr>
              <a:t>算出一二年级、三四年级、五年级、六年级学生人数各占全校总人数的几分之几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>
                <a:solidFill>
                  <a:schemeClr val="tx1"/>
                </a:solidFill>
                <a:latin typeface="+mn-ea"/>
                <a:ea typeface="+mn-ea"/>
              </a:rPr>
              <a:t>填在表内。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95894341"/>
              </p:ext>
            </p:extLst>
          </p:nvPr>
        </p:nvGraphicFramePr>
        <p:xfrm>
          <a:off x="328773" y="3787884"/>
          <a:ext cx="8131659" cy="223340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3336065"/>
                <a:gridCol w="1459528"/>
                <a:gridCol w="1459528"/>
                <a:gridCol w="938269"/>
                <a:gridCol w="938269"/>
              </a:tblGrid>
              <a:tr h="736863"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en-US" altLang="zh-CN" sz="32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sz="3200" dirty="0" smtClean="0">
                          <a:solidFill>
                            <a:schemeClr val="tx1"/>
                          </a:solidFill>
                          <a:effectLst/>
                        </a:rPr>
                        <a:t>年级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32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sz="3200" dirty="0" smtClean="0">
                          <a:solidFill>
                            <a:schemeClr val="tx1"/>
                          </a:solidFill>
                          <a:effectLst/>
                        </a:rPr>
                        <a:t>一、二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32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sz="3200" dirty="0" smtClean="0">
                          <a:solidFill>
                            <a:schemeClr val="tx1"/>
                          </a:solidFill>
                          <a:effectLst/>
                        </a:rPr>
                        <a:t>三、四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32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sz="3200" dirty="0" smtClean="0">
                          <a:solidFill>
                            <a:schemeClr val="tx1"/>
                          </a:solidFill>
                          <a:effectLst/>
                        </a:rPr>
                        <a:t>五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32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sz="3200" dirty="0" smtClean="0">
                          <a:solidFill>
                            <a:schemeClr val="tx1"/>
                          </a:solidFill>
                          <a:effectLst/>
                        </a:rPr>
                        <a:t>六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1496541"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32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sz="3200" dirty="0" smtClean="0">
                          <a:solidFill>
                            <a:schemeClr val="tx1"/>
                          </a:solidFill>
                          <a:effectLst/>
                        </a:rPr>
                        <a:t>占</a:t>
                      </a:r>
                      <a:r>
                        <a:rPr lang="zh-CN" sz="3200" dirty="0">
                          <a:solidFill>
                            <a:schemeClr val="tx1"/>
                          </a:solidFill>
                          <a:effectLst/>
                        </a:rPr>
                        <a:t>全校学生总人</a:t>
                      </a: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32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32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sz="3200" dirty="0" smtClean="0">
                          <a:solidFill>
                            <a:schemeClr val="tx1"/>
                          </a:solidFill>
                          <a:effectLst/>
                        </a:rPr>
                        <a:t>数</a:t>
                      </a:r>
                      <a:r>
                        <a:rPr lang="zh-CN" sz="3200" dirty="0">
                          <a:solidFill>
                            <a:schemeClr val="tx1"/>
                          </a:solidFill>
                          <a:effectLst/>
                        </a:rPr>
                        <a:t>的几分之几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zh-CN" sz="11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zh-CN" sz="11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zh-CN" sz="11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zh-CN" sz="11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74" name="TextBox 73"/>
          <p:cNvSpPr txBox="1"/>
          <p:nvPr/>
        </p:nvSpPr>
        <p:spPr>
          <a:xfrm>
            <a:off x="4211884" y="481773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114569" y="522320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76" name="直接连接符 75"/>
          <p:cNvCxnSpPr/>
          <p:nvPr/>
        </p:nvCxnSpPr>
        <p:spPr>
          <a:xfrm>
            <a:off x="4139952" y="5324859"/>
            <a:ext cx="529439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5652044" y="479715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554729" y="520262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79" name="直接连接符 78"/>
          <p:cNvCxnSpPr/>
          <p:nvPr/>
        </p:nvCxnSpPr>
        <p:spPr>
          <a:xfrm>
            <a:off x="5580112" y="5304279"/>
            <a:ext cx="529439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6876180" y="479715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6876256" y="520262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82" name="直接连接符 81"/>
          <p:cNvCxnSpPr/>
          <p:nvPr/>
        </p:nvCxnSpPr>
        <p:spPr>
          <a:xfrm>
            <a:off x="6804248" y="5304279"/>
            <a:ext cx="529439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Box 82"/>
          <p:cNvSpPr txBox="1"/>
          <p:nvPr/>
        </p:nvSpPr>
        <p:spPr>
          <a:xfrm>
            <a:off x="7812284" y="479715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7714969" y="520262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85" name="直接连接符 84"/>
          <p:cNvCxnSpPr/>
          <p:nvPr/>
        </p:nvCxnSpPr>
        <p:spPr>
          <a:xfrm>
            <a:off x="7740352" y="5304279"/>
            <a:ext cx="529439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530523386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75" grpId="0"/>
      <p:bldP spid="77" grpId="0"/>
      <p:bldP spid="78" grpId="0"/>
      <p:bldP spid="80" grpId="0"/>
      <p:bldP spid="81" grpId="0"/>
      <p:bldP spid="83" grpId="0"/>
      <p:bldP spid="8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5580112" y="6143569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54" name="Text Box 4"/>
          <p:cNvSpPr txBox="1">
            <a:spLocks noChangeArrowheads="1"/>
          </p:cNvSpPr>
          <p:nvPr/>
        </p:nvSpPr>
        <p:spPr bwMode="auto">
          <a:xfrm>
            <a:off x="40570" y="651460"/>
            <a:ext cx="7753193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5.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探究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题）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某小学各年级学生人数情况如下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: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一、二年级有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300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人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三、四年级有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320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人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五年级有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200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人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六年级有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180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人。</a:t>
            </a:r>
          </a:p>
        </p:txBody>
      </p:sp>
      <p:sp>
        <p:nvSpPr>
          <p:cNvPr id="55" name="矩形 54"/>
          <p:cNvSpPr/>
          <p:nvPr/>
        </p:nvSpPr>
        <p:spPr>
          <a:xfrm>
            <a:off x="-4346" y="2602650"/>
            <a:ext cx="91085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(2)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你还能提出什么数学问题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并解答出来。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35496" y="3204265"/>
            <a:ext cx="89232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</a:rPr>
              <a:t>五、六年级学生共占全校学生总人数的几分之几</a:t>
            </a: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?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615644" y="387891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615720" y="428438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2543712" y="4386039"/>
            <a:ext cx="529439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矩形 59"/>
          <p:cNvSpPr/>
          <p:nvPr/>
        </p:nvSpPr>
        <p:spPr>
          <a:xfrm>
            <a:off x="3106457" y="4072717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+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3538429" y="387455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3419872" y="428003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63" name="直接连接符 62"/>
          <p:cNvCxnSpPr/>
          <p:nvPr/>
        </p:nvCxnSpPr>
        <p:spPr>
          <a:xfrm>
            <a:off x="3466497" y="4381684"/>
            <a:ext cx="529439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矩形 63"/>
          <p:cNvSpPr/>
          <p:nvPr/>
        </p:nvSpPr>
        <p:spPr>
          <a:xfrm>
            <a:off x="4139952" y="409365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=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474609" y="387455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19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474609" y="428003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4499992" y="4381684"/>
            <a:ext cx="529439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矩形 67"/>
          <p:cNvSpPr/>
          <p:nvPr/>
        </p:nvSpPr>
        <p:spPr>
          <a:xfrm>
            <a:off x="212986" y="5008746"/>
            <a:ext cx="87507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答</a:t>
            </a:r>
            <a:r>
              <a:rPr lang="zh-CN" altLang="en-US" sz="3200" dirty="0">
                <a:solidFill>
                  <a:srgbClr val="FF0000"/>
                </a:solidFill>
              </a:rPr>
              <a:t>：五、六年级学生共占全校学生总</a:t>
            </a:r>
            <a:r>
              <a:rPr lang="zh-CN" altLang="en-US" sz="3200" dirty="0" smtClean="0">
                <a:solidFill>
                  <a:srgbClr val="FF0000"/>
                </a:solidFill>
              </a:rPr>
              <a:t>人数</a:t>
            </a:r>
            <a:r>
              <a:rPr lang="zh-CN" altLang="zh-CN" sz="3200" dirty="0" smtClean="0">
                <a:solidFill>
                  <a:srgbClr val="FF0000"/>
                </a:solidFill>
              </a:rPr>
              <a:t>的</a:t>
            </a:r>
            <a:r>
              <a:rPr lang="en-US" altLang="zh-CN" sz="3200" dirty="0" smtClean="0">
                <a:solidFill>
                  <a:srgbClr val="FF0000"/>
                </a:solidFill>
              </a:rPr>
              <a:t>        </a:t>
            </a:r>
            <a:r>
              <a:rPr lang="zh-CN" altLang="en-US" sz="3200" dirty="0" smtClean="0">
                <a:solidFill>
                  <a:srgbClr val="FF0000"/>
                </a:solidFill>
              </a:rPr>
              <a:t>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8147017" y="472506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19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8147017" y="513054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8172400" y="5232196"/>
            <a:ext cx="529439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2" name="Group 28"/>
          <p:cNvGrpSpPr>
            <a:grpSpLocks/>
          </p:cNvGrpSpPr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73" name="Picture 8" descr="Pink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7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latin typeface="宋体"/>
                  <a:ea typeface="宋体"/>
                </a:rPr>
                <a:t>提升培优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004661874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58" grpId="0"/>
      <p:bldP spid="60" grpId="0"/>
      <p:bldP spid="61" grpId="0"/>
      <p:bldP spid="62" grpId="0"/>
      <p:bldP spid="64" grpId="0"/>
      <p:bldP spid="65" grpId="0"/>
      <p:bldP spid="66" grpId="0"/>
      <p:bldP spid="68" grpId="0"/>
      <p:bldP spid="69" grpId="0"/>
      <p:bldP spid="7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  <a:headEnd/>
                    <a:tailEnd/>
                  </a:ln>
                  <a:solidFill>
                    <a:srgbClr val="FF3399"/>
                  </a:solidFill>
                  <a:latin typeface="宋体"/>
                  <a:ea typeface="宋体"/>
                </a:rPr>
                <a:t>思维创新</a:t>
              </a:r>
            </a:p>
          </p:txBody>
        </p:sp>
      </p:grpSp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-38645" y="692696"/>
            <a:ext cx="8283053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6.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（探究题）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有三根跳绳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第一根比第二根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短</a:t>
            </a: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</a:rPr>
              <a:t>              </a:t>
            </a:r>
          </a:p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</a:rPr>
              <a:t>  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米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第三根比第二根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短</a:t>
            </a: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</a:rPr>
              <a:t>    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米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则第三根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和</a:t>
            </a:r>
            <a:endParaRPr lang="en-US" altLang="zh-CN" sz="3200" dirty="0" smtClean="0">
              <a:solidFill>
                <a:srgbClr val="000000"/>
              </a:solidFill>
              <a:latin typeface="+mn-ea"/>
              <a:ea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第一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根跳绳哪根长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?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长多少米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?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。</a:t>
            </a:r>
            <a:endParaRPr lang="zh-CN" altLang="en-US" sz="32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226061" y="121461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226061" y="162008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19" name="直接连接符 118"/>
          <p:cNvCxnSpPr/>
          <p:nvPr/>
        </p:nvCxnSpPr>
        <p:spPr>
          <a:xfrm>
            <a:off x="154129" y="1721743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TextBox 119"/>
          <p:cNvSpPr txBox="1"/>
          <p:nvPr/>
        </p:nvSpPr>
        <p:spPr>
          <a:xfrm>
            <a:off x="4716016" y="121461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41" name="TextBox 140"/>
          <p:cNvSpPr txBox="1"/>
          <p:nvPr/>
        </p:nvSpPr>
        <p:spPr>
          <a:xfrm>
            <a:off x="4716016" y="162008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42" name="直接连接符 141"/>
          <p:cNvCxnSpPr/>
          <p:nvPr/>
        </p:nvCxnSpPr>
        <p:spPr>
          <a:xfrm>
            <a:off x="4644084" y="1721743"/>
            <a:ext cx="529439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TextBox 142"/>
          <p:cNvSpPr txBox="1"/>
          <p:nvPr/>
        </p:nvSpPr>
        <p:spPr>
          <a:xfrm>
            <a:off x="1335136" y="334649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44" name="TextBox 143"/>
          <p:cNvSpPr txBox="1"/>
          <p:nvPr/>
        </p:nvSpPr>
        <p:spPr>
          <a:xfrm>
            <a:off x="1335136" y="375196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45" name="直接连接符 144"/>
          <p:cNvCxnSpPr/>
          <p:nvPr/>
        </p:nvCxnSpPr>
        <p:spPr>
          <a:xfrm>
            <a:off x="1281833" y="3853621"/>
            <a:ext cx="529439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TextBox 145"/>
          <p:cNvSpPr txBox="1"/>
          <p:nvPr/>
        </p:nvSpPr>
        <p:spPr>
          <a:xfrm>
            <a:off x="1857897" y="3544654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+mn-lt"/>
                <a:ea typeface="+mn-ea"/>
              </a:rPr>
              <a:t>＜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2548200" y="334956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49" name="TextBox 148"/>
          <p:cNvSpPr txBox="1"/>
          <p:nvPr/>
        </p:nvSpPr>
        <p:spPr>
          <a:xfrm>
            <a:off x="2548200" y="375503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50" name="直接连接符 149"/>
          <p:cNvCxnSpPr/>
          <p:nvPr/>
        </p:nvCxnSpPr>
        <p:spPr>
          <a:xfrm>
            <a:off x="2494897" y="3856692"/>
            <a:ext cx="529439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0" name="TextBox 159"/>
          <p:cNvSpPr txBox="1"/>
          <p:nvPr/>
        </p:nvSpPr>
        <p:spPr>
          <a:xfrm>
            <a:off x="4282805" y="336134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61" name="TextBox 160"/>
          <p:cNvSpPr txBox="1"/>
          <p:nvPr/>
        </p:nvSpPr>
        <p:spPr>
          <a:xfrm>
            <a:off x="4282881" y="376682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62" name="直接连接符 161"/>
          <p:cNvCxnSpPr/>
          <p:nvPr/>
        </p:nvCxnSpPr>
        <p:spPr>
          <a:xfrm>
            <a:off x="4210873" y="3868474"/>
            <a:ext cx="529439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" name="矩形 162"/>
          <p:cNvSpPr/>
          <p:nvPr/>
        </p:nvSpPr>
        <p:spPr>
          <a:xfrm>
            <a:off x="4773618" y="3555152"/>
            <a:ext cx="3097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-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64" name="TextBox 163"/>
          <p:cNvSpPr txBox="1"/>
          <p:nvPr/>
        </p:nvSpPr>
        <p:spPr>
          <a:xfrm>
            <a:off x="5205590" y="335699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65" name="TextBox 164"/>
          <p:cNvSpPr txBox="1"/>
          <p:nvPr/>
        </p:nvSpPr>
        <p:spPr>
          <a:xfrm>
            <a:off x="5205666" y="376246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66" name="直接连接符 165"/>
          <p:cNvCxnSpPr/>
          <p:nvPr/>
        </p:nvCxnSpPr>
        <p:spPr>
          <a:xfrm>
            <a:off x="5133658" y="3864119"/>
            <a:ext cx="529439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矩形 166"/>
          <p:cNvSpPr/>
          <p:nvPr/>
        </p:nvSpPr>
        <p:spPr>
          <a:xfrm>
            <a:off x="5807113" y="357608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</a:rPr>
              <a:t>=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68" name="TextBox 167"/>
          <p:cNvSpPr txBox="1"/>
          <p:nvPr/>
        </p:nvSpPr>
        <p:spPr>
          <a:xfrm>
            <a:off x="6239085" y="335699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69" name="TextBox 168"/>
          <p:cNvSpPr txBox="1"/>
          <p:nvPr/>
        </p:nvSpPr>
        <p:spPr>
          <a:xfrm>
            <a:off x="6141770" y="376246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70" name="直接连接符 169"/>
          <p:cNvCxnSpPr/>
          <p:nvPr/>
        </p:nvCxnSpPr>
        <p:spPr>
          <a:xfrm>
            <a:off x="6167153" y="3864119"/>
            <a:ext cx="529439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1" name="矩形 170"/>
          <p:cNvSpPr/>
          <p:nvPr/>
        </p:nvSpPr>
        <p:spPr>
          <a:xfrm>
            <a:off x="1365858" y="4864805"/>
            <a:ext cx="705706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答：第一根长</a:t>
            </a:r>
            <a:r>
              <a:rPr lang="en-US" altLang="zh-CN" sz="3200" dirty="0">
                <a:solidFill>
                  <a:srgbClr val="FF0000"/>
                </a:solidFill>
              </a:rPr>
              <a:t>,</a:t>
            </a:r>
            <a:r>
              <a:rPr lang="zh-CN" altLang="en-US" sz="3200" dirty="0">
                <a:solidFill>
                  <a:srgbClr val="FF0000"/>
                </a:solidFill>
              </a:rPr>
              <a:t>比第三根</a:t>
            </a:r>
            <a:r>
              <a:rPr lang="zh-CN" altLang="en-US" sz="3200" dirty="0" smtClean="0">
                <a:solidFill>
                  <a:srgbClr val="FF0000"/>
                </a:solidFill>
              </a:rPr>
              <a:t>长</a:t>
            </a:r>
            <a:r>
              <a:rPr lang="en-US" altLang="zh-CN" sz="3200" dirty="0">
                <a:solidFill>
                  <a:srgbClr val="FF0000"/>
                </a:solidFill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</a:rPr>
              <a:t>       </a:t>
            </a:r>
            <a:r>
              <a:rPr lang="zh-CN" altLang="en-US" sz="3200" dirty="0" smtClean="0">
                <a:solidFill>
                  <a:srgbClr val="FF0000"/>
                </a:solidFill>
              </a:rPr>
              <a:t>米</a:t>
            </a:r>
            <a:r>
              <a:rPr lang="zh-CN" altLang="en-US" sz="3200" dirty="0">
                <a:solidFill>
                  <a:srgbClr val="FF0000"/>
                </a:solidFill>
              </a:rPr>
              <a:t>。</a:t>
            </a:r>
          </a:p>
        </p:txBody>
      </p:sp>
      <p:sp>
        <p:nvSpPr>
          <p:cNvPr id="172" name="TextBox 171"/>
          <p:cNvSpPr txBox="1"/>
          <p:nvPr/>
        </p:nvSpPr>
        <p:spPr>
          <a:xfrm>
            <a:off x="6253491" y="458112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73" name="TextBox 172"/>
          <p:cNvSpPr txBox="1"/>
          <p:nvPr/>
        </p:nvSpPr>
        <p:spPr>
          <a:xfrm>
            <a:off x="6156176" y="498660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74" name="直接连接符 173"/>
          <p:cNvCxnSpPr/>
          <p:nvPr/>
        </p:nvCxnSpPr>
        <p:spPr>
          <a:xfrm>
            <a:off x="6181559" y="5088255"/>
            <a:ext cx="529439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6671209" y="3564305"/>
            <a:ext cx="8531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(</a:t>
            </a:r>
            <a:r>
              <a:rPr lang="zh-CN" altLang="zh-CN" sz="3200" dirty="0">
                <a:solidFill>
                  <a:srgbClr val="FF0000"/>
                </a:solidFill>
              </a:rPr>
              <a:t>米</a:t>
            </a:r>
            <a:r>
              <a:rPr lang="en-US" altLang="zh-CN" sz="3200" dirty="0">
                <a:solidFill>
                  <a:srgbClr val="FF0000"/>
                </a:solidFill>
              </a:rPr>
              <a:t>)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3049687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" grpId="0"/>
      <p:bldP spid="144" grpId="0"/>
      <p:bldP spid="146" grpId="0"/>
      <p:bldP spid="148" grpId="0"/>
      <p:bldP spid="149" grpId="0"/>
      <p:bldP spid="160" grpId="0"/>
      <p:bldP spid="161" grpId="0"/>
      <p:bldP spid="163" grpId="0"/>
      <p:bldP spid="164" grpId="0"/>
      <p:bldP spid="165" grpId="0"/>
      <p:bldP spid="167" grpId="0"/>
      <p:bldP spid="168" grpId="0"/>
      <p:bldP spid="169" grpId="0"/>
      <p:bldP spid="171" grpId="0"/>
      <p:bldP spid="172" grpId="0"/>
      <p:bldP spid="173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39263480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106" name="Rectangle 2"/>
          <p:cNvSpPr>
            <a:spLocks noChangeArrowheads="1"/>
          </p:cNvSpPr>
          <p:nvPr/>
        </p:nvSpPr>
        <p:spPr bwMode="auto">
          <a:xfrm>
            <a:off x="395536" y="1988840"/>
            <a:ext cx="5827712" cy="2864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一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杯纯牛奶，乐乐喝了半杯后，觉得有些凉，就兑满了热水。又喝了半杯，就出去玩了。他一共喝了多少杯纯牛奶？多少杯水？</a:t>
            </a:r>
          </a:p>
        </p:txBody>
      </p:sp>
      <p:sp>
        <p:nvSpPr>
          <p:cNvPr id="687107" name="AutoShape 3"/>
          <p:cNvSpPr>
            <a:spLocks noChangeArrowheads="1"/>
          </p:cNvSpPr>
          <p:nvPr/>
        </p:nvSpPr>
        <p:spPr bwMode="auto">
          <a:xfrm>
            <a:off x="107504" y="980728"/>
            <a:ext cx="1262062" cy="71755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dirty="0" smtClean="0">
                <a:solidFill>
                  <a:srgbClr val="0000FF"/>
                </a:solidFill>
                <a:latin typeface="楷体_GB2312" pitchFamily="49" charset="-122"/>
              </a:rPr>
              <a:t>例</a:t>
            </a:r>
            <a:r>
              <a:rPr lang="en-US" altLang="zh-CN" sz="3200" dirty="0" smtClean="0">
                <a:solidFill>
                  <a:srgbClr val="0000FF"/>
                </a:solidFill>
                <a:latin typeface="楷体_GB2312" pitchFamily="49" charset="-122"/>
              </a:rPr>
              <a:t>3</a:t>
            </a:r>
            <a:endParaRPr lang="zh-CN" altLang="en-US" sz="3200" dirty="0">
              <a:solidFill>
                <a:srgbClr val="0000FF"/>
              </a:solidFill>
              <a:latin typeface="楷体_GB2312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CF207"/>
              </a:clrFrom>
              <a:clrTo>
                <a:srgbClr val="FCF20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44208" y="1484891"/>
            <a:ext cx="1947266" cy="3564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9114789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8130" name="AutoShape 2"/>
          <p:cNvSpPr>
            <a:spLocks noChangeArrowheads="1"/>
          </p:cNvSpPr>
          <p:nvPr/>
        </p:nvSpPr>
        <p:spPr bwMode="auto">
          <a:xfrm>
            <a:off x="2949935" y="611337"/>
            <a:ext cx="3240162" cy="710778"/>
          </a:xfrm>
          <a:prstGeom prst="horizontalScroll">
            <a:avLst>
              <a:gd name="adj" fmla="val 12500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0" dirty="0">
                <a:ea typeface="楷体" panose="02010609060101010101" pitchFamily="49" charset="-122"/>
              </a:rPr>
              <a:t>阅读与理解</a:t>
            </a:r>
          </a:p>
        </p:txBody>
      </p:sp>
      <p:sp>
        <p:nvSpPr>
          <p:cNvPr id="688131" name="AutoShape 3"/>
          <p:cNvSpPr>
            <a:spLocks noChangeArrowheads="1"/>
          </p:cNvSpPr>
          <p:nvPr/>
        </p:nvSpPr>
        <p:spPr bwMode="auto">
          <a:xfrm>
            <a:off x="1976437" y="2481361"/>
            <a:ext cx="5187158" cy="714375"/>
          </a:xfrm>
          <a:prstGeom prst="wedgeRoundRectCallout">
            <a:avLst>
              <a:gd name="adj1" fmla="val -47593"/>
              <a:gd name="adj2" fmla="val 43778"/>
              <a:gd name="adj3" fmla="val 16667"/>
            </a:avLst>
          </a:prstGeom>
          <a:solidFill>
            <a:srgbClr val="66FF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喝了</a:t>
            </a:r>
            <a:r>
              <a:rPr lang="en-US" altLang="zh-CN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次牛奶。</a:t>
            </a:r>
          </a:p>
        </p:txBody>
      </p:sp>
      <p:sp>
        <p:nvSpPr>
          <p:cNvPr id="688132" name="Text Box 4"/>
          <p:cNvSpPr txBox="1">
            <a:spLocks noChangeArrowheads="1"/>
          </p:cNvSpPr>
          <p:nvPr/>
        </p:nvSpPr>
        <p:spPr bwMode="auto">
          <a:xfrm>
            <a:off x="1974939" y="1570906"/>
            <a:ext cx="387798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3200" b="0" dirty="0">
                <a:solidFill>
                  <a:schemeClr val="tx1"/>
                </a:solidFill>
                <a:ea typeface="楷体" panose="02010609060101010101" pitchFamily="49" charset="-122"/>
              </a:rPr>
              <a:t>你知道了哪些信息？</a:t>
            </a:r>
          </a:p>
        </p:txBody>
      </p:sp>
      <p:sp>
        <p:nvSpPr>
          <p:cNvPr id="688133" name="AutoShape 5"/>
          <p:cNvSpPr>
            <a:spLocks noChangeArrowheads="1"/>
          </p:cNvSpPr>
          <p:nvPr/>
        </p:nvSpPr>
        <p:spPr bwMode="auto">
          <a:xfrm>
            <a:off x="1979612" y="3421161"/>
            <a:ext cx="5183803" cy="714375"/>
          </a:xfrm>
          <a:prstGeom prst="wedgeRoundRectCallout">
            <a:avLst>
              <a:gd name="adj1" fmla="val -47593"/>
              <a:gd name="adj2" fmla="val 43778"/>
              <a:gd name="adj3" fmla="val 16667"/>
            </a:avLst>
          </a:prstGeom>
          <a:solidFill>
            <a:srgbClr val="66FF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3600">
                <a:latin typeface="华文楷体" panose="02010600040101010101" pitchFamily="2" charset="-122"/>
                <a:ea typeface="华文楷体" panose="02010600040101010101" pitchFamily="2" charset="-122"/>
              </a:rPr>
              <a:t>第一次喝了半杯纯牛奶。</a:t>
            </a:r>
            <a:endParaRPr lang="zh-CN" altLang="en-US" sz="20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88134" name="AutoShape 6"/>
          <p:cNvSpPr>
            <a:spLocks noChangeArrowheads="1"/>
          </p:cNvSpPr>
          <p:nvPr/>
        </p:nvSpPr>
        <p:spPr bwMode="auto">
          <a:xfrm>
            <a:off x="1993900" y="4384327"/>
            <a:ext cx="5169515" cy="1276921"/>
          </a:xfrm>
          <a:prstGeom prst="wedgeRoundRectCallout">
            <a:avLst>
              <a:gd name="adj1" fmla="val -47593"/>
              <a:gd name="adj2" fmla="val 43778"/>
              <a:gd name="adj3" fmla="val 16667"/>
            </a:avLst>
          </a:prstGeom>
          <a:solidFill>
            <a:srgbClr val="66FF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第二次把半杯纯牛奶兑了半杯水，又喝了半杯。</a:t>
            </a:r>
            <a:endParaRPr lang="zh-CN" altLang="en-US" sz="2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982888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881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881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881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881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881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881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6881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6881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6881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6881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6881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6881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8131" grpId="0" bldLvl="0" animBg="1" autoUpdateAnimBg="0"/>
      <p:bldP spid="688132" grpId="0" bldLvl="0" autoUpdateAnimBg="0"/>
      <p:bldP spid="688133" grpId="0" bldLvl="0" animBg="1" autoUpdateAnimBg="0"/>
      <p:bldP spid="688134" grpId="0" bldLvl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155" name="AutoShape 3"/>
          <p:cNvSpPr>
            <a:spLocks noChangeArrowheads="1"/>
          </p:cNvSpPr>
          <p:nvPr/>
        </p:nvSpPr>
        <p:spPr bwMode="auto">
          <a:xfrm>
            <a:off x="122238" y="1683172"/>
            <a:ext cx="4802187" cy="2219325"/>
          </a:xfrm>
          <a:prstGeom prst="wedgeRoundRectCallout">
            <a:avLst>
              <a:gd name="adj1" fmla="val 31810"/>
              <a:gd name="adj2" fmla="val 56810"/>
              <a:gd name="adj3" fmla="val 16667"/>
            </a:avLst>
          </a:prstGeom>
          <a:solidFill>
            <a:srgbClr val="66FF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3200" b="0" dirty="0">
                <a:latin typeface="华文楷体" panose="02010600040101010101" pitchFamily="2" charset="-122"/>
                <a:ea typeface="华文楷体" panose="02010600040101010101" pitchFamily="2" charset="-122"/>
              </a:rPr>
              <a:t>喝了两次，肯定用加法来解答。但第二次喝的有牛奶也有水，第二次喝了多少纯牛奶呢？</a:t>
            </a:r>
          </a:p>
        </p:txBody>
      </p:sp>
      <p:pic>
        <p:nvPicPr>
          <p:cNvPr id="689156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275856" y="4077072"/>
            <a:ext cx="1176243" cy="231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89157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300192" y="3761868"/>
            <a:ext cx="1174022" cy="2632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9158" name="AutoShape 6"/>
          <p:cNvSpPr>
            <a:spLocks noChangeArrowheads="1"/>
          </p:cNvSpPr>
          <p:nvPr/>
        </p:nvSpPr>
        <p:spPr bwMode="auto">
          <a:xfrm>
            <a:off x="5076056" y="1846684"/>
            <a:ext cx="3213869" cy="1222276"/>
          </a:xfrm>
          <a:prstGeom prst="wedgeRoundRectCallout">
            <a:avLst>
              <a:gd name="adj1" fmla="val -24389"/>
              <a:gd name="adj2" fmla="val 73231"/>
              <a:gd name="adj3" fmla="val 16667"/>
            </a:avLst>
          </a:prstGeom>
          <a:solidFill>
            <a:srgbClr val="66FF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3200" b="0" dirty="0">
                <a:latin typeface="华文楷体" panose="02010600040101010101" pitchFamily="2" charset="-122"/>
                <a:ea typeface="华文楷体" panose="02010600040101010101" pitchFamily="2" charset="-122"/>
              </a:rPr>
              <a:t>光这么看弄不清，画图看看吧。</a:t>
            </a:r>
          </a:p>
        </p:txBody>
      </p:sp>
      <p:sp>
        <p:nvSpPr>
          <p:cNvPr id="7" name="AutoShape 2"/>
          <p:cNvSpPr>
            <a:spLocks noChangeArrowheads="1"/>
          </p:cNvSpPr>
          <p:nvPr/>
        </p:nvSpPr>
        <p:spPr bwMode="auto">
          <a:xfrm>
            <a:off x="2949935" y="611337"/>
            <a:ext cx="3240162" cy="710778"/>
          </a:xfrm>
          <a:prstGeom prst="horizontalScroll">
            <a:avLst>
              <a:gd name="adj" fmla="val 12500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3200" b="0" dirty="0">
                <a:ea typeface="楷体" panose="02010609060101010101" pitchFamily="49" charset="-122"/>
              </a:rPr>
              <a:t>分析与解答</a:t>
            </a:r>
          </a:p>
        </p:txBody>
      </p:sp>
    </p:spTree>
    <p:extLst>
      <p:ext uri="{BB962C8B-B14F-4D97-AF65-F5344CB8AC3E}">
        <p14:creationId xmlns:p14="http://schemas.microsoft.com/office/powerpoint/2010/main" xmlns="" val="52178277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891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891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891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891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891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891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9155" grpId="0" bldLvl="0" animBg="1" autoUpdateAnimBg="0"/>
      <p:bldP spid="689158" grpId="0" bldLvl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0178" name="AutoShape 2"/>
          <p:cNvSpPr>
            <a:spLocks noChangeArrowheads="1"/>
          </p:cNvSpPr>
          <p:nvPr/>
        </p:nvSpPr>
        <p:spPr bwMode="auto">
          <a:xfrm>
            <a:off x="3751263" y="1569492"/>
            <a:ext cx="1138237" cy="1562100"/>
          </a:xfrm>
          <a:prstGeom prst="flowChartProcess">
            <a:avLst/>
          </a:prstGeom>
          <a:solidFill>
            <a:schemeClr val="bg1">
              <a:alpha val="75000"/>
            </a:schemeClr>
          </a:solidFill>
          <a:ln w="508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90180" name="AutoShape 4"/>
          <p:cNvSpPr>
            <a:spLocks noChangeArrowheads="1"/>
          </p:cNvSpPr>
          <p:nvPr/>
        </p:nvSpPr>
        <p:spPr bwMode="auto">
          <a:xfrm>
            <a:off x="960438" y="2315617"/>
            <a:ext cx="1138237" cy="792162"/>
          </a:xfrm>
          <a:prstGeom prst="flowChartProcess">
            <a:avLst/>
          </a:prstGeom>
          <a:solidFill>
            <a:srgbClr val="000080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chemeClr val="bg1"/>
                </a:solidFill>
              </a:rPr>
              <a:t>牛奶</a:t>
            </a:r>
          </a:p>
        </p:txBody>
      </p:sp>
      <p:sp>
        <p:nvSpPr>
          <p:cNvPr id="690181" name="AutoShape 5"/>
          <p:cNvSpPr>
            <a:spLocks noChangeArrowheads="1"/>
          </p:cNvSpPr>
          <p:nvPr/>
        </p:nvSpPr>
        <p:spPr bwMode="auto">
          <a:xfrm>
            <a:off x="2428875" y="2188617"/>
            <a:ext cx="987425" cy="379412"/>
          </a:xfrm>
          <a:prstGeom prst="rightArrow">
            <a:avLst>
              <a:gd name="adj1" fmla="val 50000"/>
              <a:gd name="adj2" fmla="val 65063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90182" name="AutoShape 6"/>
          <p:cNvSpPr>
            <a:spLocks noChangeArrowheads="1"/>
          </p:cNvSpPr>
          <p:nvPr/>
        </p:nvSpPr>
        <p:spPr bwMode="auto">
          <a:xfrm>
            <a:off x="3749675" y="1556792"/>
            <a:ext cx="1138238" cy="1562100"/>
          </a:xfrm>
          <a:prstGeom prst="flowChartProcess">
            <a:avLst/>
          </a:prstGeom>
          <a:noFill/>
          <a:ln w="508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90183" name="AutoShape 7"/>
          <p:cNvSpPr>
            <a:spLocks noChangeArrowheads="1"/>
          </p:cNvSpPr>
          <p:nvPr/>
        </p:nvSpPr>
        <p:spPr bwMode="auto">
          <a:xfrm>
            <a:off x="3740150" y="2304504"/>
            <a:ext cx="1136650" cy="793750"/>
          </a:xfrm>
          <a:prstGeom prst="flowChartProcess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/>
              <a:t>牛奶</a:t>
            </a:r>
          </a:p>
        </p:txBody>
      </p:sp>
      <p:sp>
        <p:nvSpPr>
          <p:cNvPr id="690184" name="AutoShape 8"/>
          <p:cNvSpPr>
            <a:spLocks noChangeArrowheads="1"/>
          </p:cNvSpPr>
          <p:nvPr/>
        </p:nvSpPr>
        <p:spPr bwMode="auto">
          <a:xfrm>
            <a:off x="5346700" y="2188617"/>
            <a:ext cx="987425" cy="379412"/>
          </a:xfrm>
          <a:prstGeom prst="rightArrow">
            <a:avLst>
              <a:gd name="adj1" fmla="val 50000"/>
              <a:gd name="adj2" fmla="val 65063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90185" name="AutoShape 9"/>
          <p:cNvSpPr>
            <a:spLocks noChangeArrowheads="1"/>
          </p:cNvSpPr>
          <p:nvPr/>
        </p:nvSpPr>
        <p:spPr bwMode="auto">
          <a:xfrm>
            <a:off x="6883400" y="1582192"/>
            <a:ext cx="1138238" cy="1562100"/>
          </a:xfrm>
          <a:prstGeom prst="flowChartProcess">
            <a:avLst/>
          </a:prstGeom>
          <a:solidFill>
            <a:schemeClr val="bg1">
              <a:alpha val="75000"/>
            </a:schemeClr>
          </a:solidFill>
          <a:ln w="508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90186" name="AutoShape 10"/>
          <p:cNvSpPr>
            <a:spLocks noChangeArrowheads="1"/>
          </p:cNvSpPr>
          <p:nvPr/>
        </p:nvSpPr>
        <p:spPr bwMode="auto">
          <a:xfrm>
            <a:off x="6881813" y="1580604"/>
            <a:ext cx="1138237" cy="1562100"/>
          </a:xfrm>
          <a:prstGeom prst="flowChartProcess">
            <a:avLst/>
          </a:prstGeom>
          <a:noFill/>
          <a:ln w="508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90187" name="AutoShape 11"/>
          <p:cNvSpPr>
            <a:spLocks noChangeArrowheads="1"/>
          </p:cNvSpPr>
          <p:nvPr/>
        </p:nvSpPr>
        <p:spPr bwMode="auto">
          <a:xfrm>
            <a:off x="6883400" y="2306092"/>
            <a:ext cx="1138238" cy="792162"/>
          </a:xfrm>
          <a:prstGeom prst="flowChartProcess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90188" name="AutoShape 12"/>
          <p:cNvSpPr>
            <a:spLocks noChangeArrowheads="1"/>
          </p:cNvSpPr>
          <p:nvPr/>
        </p:nvSpPr>
        <p:spPr bwMode="auto">
          <a:xfrm>
            <a:off x="6884988" y="2728367"/>
            <a:ext cx="1138237" cy="382587"/>
          </a:xfrm>
          <a:prstGeom prst="flowChartProcess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/>
              <a:t>牛奶</a:t>
            </a:r>
          </a:p>
        </p:txBody>
      </p:sp>
      <p:sp>
        <p:nvSpPr>
          <p:cNvPr id="690200" name="AutoShape 24"/>
          <p:cNvSpPr>
            <a:spLocks noChangeArrowheads="1"/>
          </p:cNvSpPr>
          <p:nvPr/>
        </p:nvSpPr>
        <p:spPr bwMode="auto">
          <a:xfrm>
            <a:off x="971550" y="1556792"/>
            <a:ext cx="1136650" cy="1562100"/>
          </a:xfrm>
          <a:prstGeom prst="flowChartProcess">
            <a:avLst/>
          </a:prstGeom>
          <a:noFill/>
          <a:ln w="508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5" name="AutoShape 2"/>
          <p:cNvSpPr>
            <a:spLocks noChangeArrowheads="1"/>
          </p:cNvSpPr>
          <p:nvPr/>
        </p:nvSpPr>
        <p:spPr bwMode="auto">
          <a:xfrm>
            <a:off x="2949935" y="611337"/>
            <a:ext cx="3240162" cy="710778"/>
          </a:xfrm>
          <a:prstGeom prst="horizontalScroll">
            <a:avLst>
              <a:gd name="adj" fmla="val 12500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3200" b="0" dirty="0">
                <a:ea typeface="楷体" panose="02010609060101010101" pitchFamily="49" charset="-122"/>
              </a:rPr>
              <a:t>分析与解答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86062" y="3291914"/>
            <a:ext cx="2651106" cy="3086756"/>
            <a:chOff x="86062" y="3609141"/>
            <a:chExt cx="2651106" cy="2555329"/>
          </a:xfrm>
        </p:grpSpPr>
        <p:sp>
          <p:nvSpPr>
            <p:cNvPr id="690190" name="AutoShape 14"/>
            <p:cNvSpPr>
              <a:spLocks noChangeArrowheads="1"/>
            </p:cNvSpPr>
            <p:nvPr/>
          </p:nvSpPr>
          <p:spPr bwMode="auto">
            <a:xfrm>
              <a:off x="86062" y="3609141"/>
              <a:ext cx="2651106" cy="2555329"/>
            </a:xfrm>
            <a:prstGeom prst="wedgeRoundRectCallout">
              <a:avLst>
                <a:gd name="adj1" fmla="val -46755"/>
                <a:gd name="adj2" fmla="val 42986"/>
                <a:gd name="adj3" fmla="val 16667"/>
              </a:avLst>
            </a:prstGeom>
            <a:solidFill>
              <a:srgbClr val="66FF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lnSpc>
                  <a:spcPct val="130000"/>
                </a:lnSpc>
              </a:pPr>
              <a:r>
                <a:rPr lang="zh-CN" altLang="en-US" sz="2800" b="0" dirty="0">
                  <a:ea typeface="宋体" panose="02010600030101010101" pitchFamily="2" charset="-122"/>
                </a:rPr>
                <a:t>第一次喝完后，剩     杯纯牛奶。喝</a:t>
              </a:r>
              <a:r>
                <a:rPr lang="zh-CN" altLang="en-US" sz="2800" b="0" dirty="0" smtClean="0">
                  <a:ea typeface="宋体" panose="02010600030101010101" pitchFamily="2" charset="-122"/>
                </a:rPr>
                <a:t>了</a:t>
              </a:r>
              <a:r>
                <a:rPr lang="en-US" altLang="zh-CN" sz="2800" b="0" dirty="0" smtClean="0">
                  <a:ea typeface="宋体" panose="02010600030101010101" pitchFamily="2" charset="-122"/>
                </a:rPr>
                <a:t>(</a:t>
              </a:r>
              <a:r>
                <a:rPr lang="en-US" altLang="zh-CN" sz="2800" dirty="0" smtClean="0">
                  <a:latin typeface="宋体" panose="02010600030101010101" pitchFamily="2" charset="-122"/>
                </a:rPr>
                <a:t>1</a:t>
              </a:r>
              <a:r>
                <a:rPr lang="zh-CN" altLang="en-US" sz="2800" b="0" dirty="0" smtClean="0"/>
                <a:t>－      </a:t>
              </a:r>
              <a:r>
                <a:rPr lang="en-US" altLang="zh-CN" sz="2800" b="0" dirty="0" smtClean="0"/>
                <a:t>)</a:t>
              </a:r>
              <a:r>
                <a:rPr lang="zh-CN" altLang="en-US" sz="2800" b="0" dirty="0" smtClean="0">
                  <a:ea typeface="宋体" panose="02010600030101010101" pitchFamily="2" charset="-122"/>
                </a:rPr>
                <a:t>杯</a:t>
              </a:r>
              <a:r>
                <a:rPr lang="zh-CN" altLang="en-US" sz="2800" b="0" dirty="0">
                  <a:ea typeface="宋体" panose="02010600030101010101" pitchFamily="2" charset="-122"/>
                </a:rPr>
                <a:t>。</a:t>
              </a:r>
            </a:p>
          </p:txBody>
        </p:sp>
        <p:sp>
          <p:nvSpPr>
            <p:cNvPr id="26" name="Text Box 15"/>
            <p:cNvSpPr txBox="1">
              <a:spLocks noChangeArrowheads="1"/>
            </p:cNvSpPr>
            <p:nvPr/>
          </p:nvSpPr>
          <p:spPr bwMode="auto">
            <a:xfrm>
              <a:off x="682799" y="4407342"/>
              <a:ext cx="504825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>
                  <a:latin typeface="宋体" panose="02010600030101010101" pitchFamily="2" charset="-122"/>
                </a:rPr>
                <a:t>2</a:t>
              </a:r>
            </a:p>
          </p:txBody>
        </p:sp>
        <p:sp>
          <p:nvSpPr>
            <p:cNvPr id="27" name="Text Box 16"/>
            <p:cNvSpPr txBox="1">
              <a:spLocks noChangeArrowheads="1"/>
            </p:cNvSpPr>
            <p:nvPr/>
          </p:nvSpPr>
          <p:spPr bwMode="auto">
            <a:xfrm>
              <a:off x="665337" y="4080291"/>
              <a:ext cx="360363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>
                  <a:latin typeface="宋体" panose="02010600030101010101" pitchFamily="2" charset="-122"/>
                </a:rPr>
                <a:t>1</a:t>
              </a:r>
            </a:p>
          </p:txBody>
        </p:sp>
        <p:sp>
          <p:nvSpPr>
            <p:cNvPr id="28" name="Line 17"/>
            <p:cNvSpPr>
              <a:spLocks noChangeShapeType="1"/>
            </p:cNvSpPr>
            <p:nvPr/>
          </p:nvSpPr>
          <p:spPr bwMode="auto">
            <a:xfrm>
              <a:off x="682799" y="4470842"/>
              <a:ext cx="346378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800"/>
            </a:p>
          </p:txBody>
        </p:sp>
        <p:sp>
          <p:nvSpPr>
            <p:cNvPr id="32" name="Text Box 15"/>
            <p:cNvSpPr txBox="1">
              <a:spLocks noChangeArrowheads="1"/>
            </p:cNvSpPr>
            <p:nvPr/>
          </p:nvSpPr>
          <p:spPr bwMode="auto">
            <a:xfrm>
              <a:off x="1690911" y="4868509"/>
              <a:ext cx="504825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>
                  <a:latin typeface="宋体" panose="02010600030101010101" pitchFamily="2" charset="-122"/>
                </a:rPr>
                <a:t>2</a:t>
              </a:r>
            </a:p>
          </p:txBody>
        </p:sp>
        <p:sp>
          <p:nvSpPr>
            <p:cNvPr id="33" name="Text Box 16"/>
            <p:cNvSpPr txBox="1">
              <a:spLocks noChangeArrowheads="1"/>
            </p:cNvSpPr>
            <p:nvPr/>
          </p:nvSpPr>
          <p:spPr bwMode="auto">
            <a:xfrm>
              <a:off x="1673449" y="4500506"/>
              <a:ext cx="360363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>
                  <a:latin typeface="宋体" panose="02010600030101010101" pitchFamily="2" charset="-122"/>
                </a:rPr>
                <a:t>1</a:t>
              </a:r>
            </a:p>
          </p:txBody>
        </p:sp>
        <p:sp>
          <p:nvSpPr>
            <p:cNvPr id="34" name="Line 17"/>
            <p:cNvSpPr>
              <a:spLocks noChangeShapeType="1"/>
            </p:cNvSpPr>
            <p:nvPr/>
          </p:nvSpPr>
          <p:spPr bwMode="auto">
            <a:xfrm>
              <a:off x="1690911" y="4932010"/>
              <a:ext cx="346378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80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843809" y="3284984"/>
            <a:ext cx="2232249" cy="3096344"/>
            <a:chOff x="2915816" y="3602038"/>
            <a:chExt cx="1880480" cy="2563266"/>
          </a:xfrm>
        </p:grpSpPr>
        <p:sp>
          <p:nvSpPr>
            <p:cNvPr id="690194" name="AutoShape 18"/>
            <p:cNvSpPr>
              <a:spLocks noChangeArrowheads="1"/>
            </p:cNvSpPr>
            <p:nvPr/>
          </p:nvSpPr>
          <p:spPr bwMode="auto">
            <a:xfrm>
              <a:off x="2915816" y="3602038"/>
              <a:ext cx="1846510" cy="2563266"/>
            </a:xfrm>
            <a:prstGeom prst="wedgeRoundRectCallout">
              <a:avLst>
                <a:gd name="adj1" fmla="val -46755"/>
                <a:gd name="adj2" fmla="val 42986"/>
                <a:gd name="adj3" fmla="val 16667"/>
              </a:avLst>
            </a:prstGeom>
            <a:solidFill>
              <a:srgbClr val="66FF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l"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en-US" sz="2800" b="0" dirty="0">
                  <a:ea typeface="宋体" panose="02010600030101010101" pitchFamily="2" charset="-122"/>
                </a:rPr>
                <a:t>加满水，纯牛奶还是只有原来</a:t>
              </a:r>
              <a:r>
                <a:rPr lang="zh-CN" altLang="en-US" sz="2800" b="0" dirty="0" smtClean="0">
                  <a:ea typeface="宋体" panose="02010600030101010101" pitchFamily="2" charset="-122"/>
                </a:rPr>
                <a:t>的     </a:t>
              </a:r>
              <a:r>
                <a:rPr lang="zh-CN" altLang="en-US" sz="2800" b="0" dirty="0">
                  <a:ea typeface="宋体" panose="02010600030101010101" pitchFamily="2" charset="-122"/>
                </a:rPr>
                <a:t>杯。</a:t>
              </a:r>
            </a:p>
          </p:txBody>
        </p:sp>
        <p:sp>
          <p:nvSpPr>
            <p:cNvPr id="36" name="Text Box 15"/>
            <p:cNvSpPr txBox="1">
              <a:spLocks noChangeArrowheads="1"/>
            </p:cNvSpPr>
            <p:nvPr/>
          </p:nvSpPr>
          <p:spPr bwMode="auto">
            <a:xfrm>
              <a:off x="4291471" y="4867143"/>
              <a:ext cx="504825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>
                  <a:latin typeface="宋体" panose="02010600030101010101" pitchFamily="2" charset="-122"/>
                </a:rPr>
                <a:t>2</a:t>
              </a:r>
            </a:p>
          </p:txBody>
        </p:sp>
        <p:sp>
          <p:nvSpPr>
            <p:cNvPr id="37" name="Text Box 16"/>
            <p:cNvSpPr txBox="1">
              <a:spLocks noChangeArrowheads="1"/>
            </p:cNvSpPr>
            <p:nvPr/>
          </p:nvSpPr>
          <p:spPr bwMode="auto">
            <a:xfrm>
              <a:off x="4274008" y="4509478"/>
              <a:ext cx="360363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>
                  <a:latin typeface="宋体" panose="02010600030101010101" pitchFamily="2" charset="-122"/>
                </a:rPr>
                <a:t>1</a:t>
              </a:r>
            </a:p>
          </p:txBody>
        </p:sp>
        <p:sp>
          <p:nvSpPr>
            <p:cNvPr id="38" name="Line 17"/>
            <p:cNvSpPr>
              <a:spLocks noChangeShapeType="1"/>
            </p:cNvSpPr>
            <p:nvPr/>
          </p:nvSpPr>
          <p:spPr bwMode="auto">
            <a:xfrm>
              <a:off x="4291471" y="4930642"/>
              <a:ext cx="262181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80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190870" y="3284984"/>
            <a:ext cx="3845625" cy="3093686"/>
            <a:chOff x="4887608" y="3604239"/>
            <a:chExt cx="4218927" cy="2561065"/>
          </a:xfrm>
        </p:grpSpPr>
        <p:sp>
          <p:nvSpPr>
            <p:cNvPr id="690197" name="AutoShape 21"/>
            <p:cNvSpPr>
              <a:spLocks noChangeArrowheads="1"/>
            </p:cNvSpPr>
            <p:nvPr/>
          </p:nvSpPr>
          <p:spPr bwMode="auto">
            <a:xfrm>
              <a:off x="4887608" y="3625850"/>
              <a:ext cx="4218927" cy="2539454"/>
            </a:xfrm>
            <a:prstGeom prst="wedgeRoundRectCallout">
              <a:avLst>
                <a:gd name="adj1" fmla="val -46755"/>
                <a:gd name="adj2" fmla="val 42986"/>
                <a:gd name="adj3" fmla="val 16667"/>
              </a:avLst>
            </a:prstGeom>
            <a:solidFill>
              <a:srgbClr val="66FF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l"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en-US" sz="2800" b="0" dirty="0">
                  <a:ea typeface="宋体" panose="02010600030101010101" pitchFamily="2" charset="-122"/>
                </a:rPr>
                <a:t>又喝了加满水后</a:t>
              </a:r>
              <a:r>
                <a:rPr lang="zh-CN" altLang="en-US" sz="2800" b="0" dirty="0" smtClean="0">
                  <a:ea typeface="宋体" panose="02010600030101010101" pitchFamily="2" charset="-122"/>
                </a:rPr>
                <a:t>的      </a:t>
              </a:r>
              <a:r>
                <a:rPr lang="zh-CN" altLang="en-US" sz="2800" b="0" dirty="0">
                  <a:ea typeface="宋体" panose="02010600030101010101" pitchFamily="2" charset="-122"/>
                </a:rPr>
                <a:t>，也就是把     杯的纯牛奶再平均分成2份，喝的纯牛奶就是其中的1份了。</a:t>
              </a:r>
            </a:p>
          </p:txBody>
        </p:sp>
        <p:sp>
          <p:nvSpPr>
            <p:cNvPr id="39" name="Text Box 15"/>
            <p:cNvSpPr txBox="1">
              <a:spLocks noChangeArrowheads="1"/>
            </p:cNvSpPr>
            <p:nvPr/>
          </p:nvSpPr>
          <p:spPr bwMode="auto">
            <a:xfrm>
              <a:off x="8364717" y="3939589"/>
              <a:ext cx="504825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>
                  <a:latin typeface="宋体" panose="02010600030101010101" pitchFamily="2" charset="-122"/>
                </a:rPr>
                <a:t>2</a:t>
              </a:r>
            </a:p>
          </p:txBody>
        </p:sp>
        <p:sp>
          <p:nvSpPr>
            <p:cNvPr id="40" name="Text Box 16"/>
            <p:cNvSpPr txBox="1">
              <a:spLocks noChangeArrowheads="1"/>
            </p:cNvSpPr>
            <p:nvPr/>
          </p:nvSpPr>
          <p:spPr bwMode="auto">
            <a:xfrm>
              <a:off x="8347255" y="3604239"/>
              <a:ext cx="360363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>
                  <a:latin typeface="宋体" panose="02010600030101010101" pitchFamily="2" charset="-122"/>
                </a:rPr>
                <a:t>1</a:t>
              </a:r>
            </a:p>
          </p:txBody>
        </p:sp>
        <p:sp>
          <p:nvSpPr>
            <p:cNvPr id="41" name="Line 17"/>
            <p:cNvSpPr>
              <a:spLocks noChangeShapeType="1"/>
            </p:cNvSpPr>
            <p:nvPr/>
          </p:nvSpPr>
          <p:spPr bwMode="auto">
            <a:xfrm>
              <a:off x="8364717" y="4003089"/>
              <a:ext cx="346379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800"/>
            </a:p>
          </p:txBody>
        </p:sp>
        <p:sp>
          <p:nvSpPr>
            <p:cNvPr id="42" name="Text Box 15"/>
            <p:cNvSpPr txBox="1">
              <a:spLocks noChangeArrowheads="1"/>
            </p:cNvSpPr>
            <p:nvPr/>
          </p:nvSpPr>
          <p:spPr bwMode="auto">
            <a:xfrm>
              <a:off x="6784758" y="4416475"/>
              <a:ext cx="504825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>
                  <a:latin typeface="宋体" panose="02010600030101010101" pitchFamily="2" charset="-122"/>
                </a:rPr>
                <a:t>2</a:t>
              </a:r>
            </a:p>
          </p:txBody>
        </p:sp>
        <p:sp>
          <p:nvSpPr>
            <p:cNvPr id="43" name="Text Box 16"/>
            <p:cNvSpPr txBox="1">
              <a:spLocks noChangeArrowheads="1"/>
            </p:cNvSpPr>
            <p:nvPr/>
          </p:nvSpPr>
          <p:spPr bwMode="auto">
            <a:xfrm>
              <a:off x="6767296" y="4094404"/>
              <a:ext cx="360363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>
                  <a:latin typeface="宋体" panose="02010600030101010101" pitchFamily="2" charset="-122"/>
                </a:rPr>
                <a:t>1</a:t>
              </a:r>
            </a:p>
          </p:txBody>
        </p:sp>
        <p:sp>
          <p:nvSpPr>
            <p:cNvPr id="44" name="Line 17"/>
            <p:cNvSpPr>
              <a:spLocks noChangeShapeType="1"/>
            </p:cNvSpPr>
            <p:nvPr/>
          </p:nvSpPr>
          <p:spPr bwMode="auto">
            <a:xfrm>
              <a:off x="6784758" y="4479975"/>
              <a:ext cx="346379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800"/>
            </a:p>
          </p:txBody>
        </p:sp>
      </p:grpSp>
    </p:spTree>
    <p:extLst>
      <p:ext uri="{BB962C8B-B14F-4D97-AF65-F5344CB8AC3E}">
        <p14:creationId xmlns:p14="http://schemas.microsoft.com/office/powerpoint/2010/main" xmlns="" val="285698334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901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901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69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9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9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26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901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6901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5" dur="500"/>
                                        <p:tgtEl>
                                          <p:spTgt spid="690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690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9" dur="500"/>
                                        <p:tgtEl>
                                          <p:spTgt spid="690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65" presetID="26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6901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6901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0178" grpId="0" animBg="1"/>
      <p:bldP spid="690180" grpId="0" bldLvl="0" animBg="1" autoUpdateAnimBg="0"/>
      <p:bldP spid="690181" grpId="0" animBg="1"/>
      <p:bldP spid="690182" grpId="0" animBg="1"/>
      <p:bldP spid="690183" grpId="0" bldLvl="0" animBg="1" autoUpdateAnimBg="0"/>
      <p:bldP spid="690183" grpId="1" bldLvl="0" animBg="1" autoUpdateAnimBg="0"/>
      <p:bldP spid="690184" grpId="0" animBg="1"/>
      <p:bldP spid="690185" grpId="0" animBg="1"/>
      <p:bldP spid="690186" grpId="0" animBg="1"/>
      <p:bldP spid="690187" grpId="0" animBg="1"/>
      <p:bldP spid="690188" grpId="0" bldLvl="0" animBg="1" autoUpdateAnimBg="0"/>
      <p:bldP spid="690188" grpId="1" bldLvl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221" name="Text Box 21"/>
          <p:cNvSpPr txBox="1">
            <a:spLocks noChangeArrowheads="1"/>
          </p:cNvSpPr>
          <p:nvPr/>
        </p:nvSpPr>
        <p:spPr bwMode="auto">
          <a:xfrm>
            <a:off x="183102" y="5739098"/>
            <a:ext cx="316829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chemeClr val="tx1"/>
                </a:solidFill>
              </a:rPr>
              <a:t>一共喝的纯</a:t>
            </a:r>
            <a:r>
              <a:rPr lang="zh-CN" altLang="en-US" sz="3200" dirty="0" smtClean="0">
                <a:solidFill>
                  <a:schemeClr val="tx1"/>
                </a:solidFill>
              </a:rPr>
              <a:t>牛奶：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329956" y="5544652"/>
            <a:ext cx="504825" cy="1076568"/>
            <a:chOff x="3329956" y="5544652"/>
            <a:chExt cx="522287" cy="1076568"/>
          </a:xfrm>
        </p:grpSpPr>
        <p:sp>
          <p:nvSpPr>
            <p:cNvPr id="60" name="Text Box 15"/>
            <p:cNvSpPr txBox="1">
              <a:spLocks noChangeArrowheads="1"/>
            </p:cNvSpPr>
            <p:nvPr/>
          </p:nvSpPr>
          <p:spPr bwMode="auto">
            <a:xfrm>
              <a:off x="3347418" y="5989187"/>
              <a:ext cx="504825" cy="6320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>
                  <a:latin typeface="宋体" panose="02010600030101010101" pitchFamily="2" charset="-122"/>
                </a:rPr>
                <a:t>2</a:t>
              </a:r>
            </a:p>
          </p:txBody>
        </p:sp>
        <p:sp>
          <p:nvSpPr>
            <p:cNvPr id="61" name="Text Box 16"/>
            <p:cNvSpPr txBox="1">
              <a:spLocks noChangeArrowheads="1"/>
            </p:cNvSpPr>
            <p:nvPr/>
          </p:nvSpPr>
          <p:spPr bwMode="auto">
            <a:xfrm>
              <a:off x="3329956" y="5544652"/>
              <a:ext cx="360363" cy="6320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>
                  <a:latin typeface="宋体" panose="02010600030101010101" pitchFamily="2" charset="-122"/>
                </a:rPr>
                <a:t>1</a:t>
              </a:r>
            </a:p>
          </p:txBody>
        </p:sp>
        <p:sp>
          <p:nvSpPr>
            <p:cNvPr id="62" name="Line 17"/>
            <p:cNvSpPr>
              <a:spLocks noChangeShapeType="1"/>
            </p:cNvSpPr>
            <p:nvPr/>
          </p:nvSpPr>
          <p:spPr bwMode="auto">
            <a:xfrm>
              <a:off x="3347418" y="6065895"/>
              <a:ext cx="346378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800"/>
            </a:p>
          </p:txBody>
        </p:sp>
      </p:grpSp>
      <p:sp>
        <p:nvSpPr>
          <p:cNvPr id="691203" name="AutoShape 3"/>
          <p:cNvSpPr>
            <a:spLocks noChangeArrowheads="1"/>
          </p:cNvSpPr>
          <p:nvPr/>
        </p:nvSpPr>
        <p:spPr bwMode="auto">
          <a:xfrm>
            <a:off x="841375" y="3530600"/>
            <a:ext cx="1136650" cy="1562100"/>
          </a:xfrm>
          <a:prstGeom prst="flowChartProcess">
            <a:avLst/>
          </a:prstGeom>
          <a:solidFill>
            <a:schemeClr val="bg1">
              <a:alpha val="75000"/>
            </a:schemeClr>
          </a:solidFill>
          <a:ln w="508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91204" name="AutoShape 4"/>
          <p:cNvSpPr>
            <a:spLocks noChangeArrowheads="1"/>
          </p:cNvSpPr>
          <p:nvPr/>
        </p:nvSpPr>
        <p:spPr bwMode="auto">
          <a:xfrm>
            <a:off x="838200" y="3527425"/>
            <a:ext cx="1138238" cy="1562100"/>
          </a:xfrm>
          <a:prstGeom prst="flowChartProcess">
            <a:avLst/>
          </a:prstGeom>
          <a:noFill/>
          <a:ln w="508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91205" name="AutoShape 5"/>
          <p:cNvSpPr>
            <a:spLocks noChangeArrowheads="1"/>
          </p:cNvSpPr>
          <p:nvPr/>
        </p:nvSpPr>
        <p:spPr bwMode="auto">
          <a:xfrm>
            <a:off x="841375" y="4251325"/>
            <a:ext cx="1136650" cy="793750"/>
          </a:xfrm>
          <a:prstGeom prst="flowChartProcess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91206" name="AutoShape 6"/>
          <p:cNvSpPr>
            <a:spLocks noChangeArrowheads="1"/>
          </p:cNvSpPr>
          <p:nvPr/>
        </p:nvSpPr>
        <p:spPr bwMode="auto">
          <a:xfrm>
            <a:off x="841375" y="4676775"/>
            <a:ext cx="1138238" cy="381000"/>
          </a:xfrm>
          <a:prstGeom prst="flowChartProcess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/>
              <a:t>牛奶</a:t>
            </a:r>
          </a:p>
        </p:txBody>
      </p:sp>
      <p:sp>
        <p:nvSpPr>
          <p:cNvPr id="691207" name="AutoShape 7"/>
          <p:cNvSpPr>
            <a:spLocks noChangeArrowheads="1"/>
          </p:cNvSpPr>
          <p:nvPr/>
        </p:nvSpPr>
        <p:spPr bwMode="auto">
          <a:xfrm>
            <a:off x="842963" y="3895725"/>
            <a:ext cx="1136650" cy="381000"/>
          </a:xfrm>
          <a:prstGeom prst="flowChartProcess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dirty="0"/>
              <a:t>水</a:t>
            </a:r>
          </a:p>
        </p:txBody>
      </p:sp>
      <p:sp>
        <p:nvSpPr>
          <p:cNvPr id="691222" name="AutoShape 22"/>
          <p:cNvSpPr>
            <a:spLocks noChangeArrowheads="1"/>
          </p:cNvSpPr>
          <p:nvPr/>
        </p:nvSpPr>
        <p:spPr bwMode="auto">
          <a:xfrm>
            <a:off x="3670300" y="1346200"/>
            <a:ext cx="1138238" cy="1562100"/>
          </a:xfrm>
          <a:prstGeom prst="flowChartProcess">
            <a:avLst/>
          </a:prstGeom>
          <a:solidFill>
            <a:schemeClr val="bg1">
              <a:alpha val="75000"/>
            </a:schemeClr>
          </a:solidFill>
          <a:ln w="50800">
            <a:solidFill>
              <a:schemeClr val="tx1"/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91223" name="AutoShape 23"/>
          <p:cNvSpPr>
            <a:spLocks noChangeArrowheads="1"/>
          </p:cNvSpPr>
          <p:nvPr/>
        </p:nvSpPr>
        <p:spPr bwMode="auto">
          <a:xfrm>
            <a:off x="879475" y="2092325"/>
            <a:ext cx="1138238" cy="790575"/>
          </a:xfrm>
          <a:prstGeom prst="flowChartProcess">
            <a:avLst/>
          </a:prstGeom>
          <a:solidFill>
            <a:srgbClr val="000080"/>
          </a:solidFill>
          <a:ln w="25400">
            <a:solidFill>
              <a:schemeClr val="tx1"/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chemeClr val="bg1"/>
                </a:solidFill>
              </a:rPr>
              <a:t>牛奶</a:t>
            </a:r>
          </a:p>
        </p:txBody>
      </p:sp>
      <p:sp>
        <p:nvSpPr>
          <p:cNvPr id="691224" name="AutoShape 24"/>
          <p:cNvSpPr>
            <a:spLocks noChangeArrowheads="1"/>
          </p:cNvSpPr>
          <p:nvPr/>
        </p:nvSpPr>
        <p:spPr bwMode="auto">
          <a:xfrm>
            <a:off x="2347913" y="1965325"/>
            <a:ext cx="987425" cy="377825"/>
          </a:xfrm>
          <a:prstGeom prst="rightArrow">
            <a:avLst>
              <a:gd name="adj1" fmla="val 50000"/>
              <a:gd name="adj2" fmla="val 65336"/>
            </a:avLst>
          </a:prstGeom>
          <a:solidFill>
            <a:srgbClr val="FFFF00"/>
          </a:solidFill>
          <a:ln w="9525">
            <a:solidFill>
              <a:schemeClr val="tx1"/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91225" name="AutoShape 25"/>
          <p:cNvSpPr>
            <a:spLocks noChangeArrowheads="1"/>
          </p:cNvSpPr>
          <p:nvPr/>
        </p:nvSpPr>
        <p:spPr bwMode="auto">
          <a:xfrm>
            <a:off x="3668713" y="1333500"/>
            <a:ext cx="1138237" cy="1562100"/>
          </a:xfrm>
          <a:prstGeom prst="flowChartProcess">
            <a:avLst/>
          </a:prstGeom>
          <a:noFill/>
          <a:ln w="50800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91226" name="AutoShape 26"/>
          <p:cNvSpPr>
            <a:spLocks noChangeArrowheads="1"/>
          </p:cNvSpPr>
          <p:nvPr/>
        </p:nvSpPr>
        <p:spPr bwMode="auto">
          <a:xfrm>
            <a:off x="3659188" y="2079625"/>
            <a:ext cx="1136650" cy="793750"/>
          </a:xfrm>
          <a:prstGeom prst="flowChartProcess">
            <a:avLst/>
          </a:prstGeom>
          <a:solidFill>
            <a:srgbClr val="3366FF"/>
          </a:solidFill>
          <a:ln w="9525">
            <a:solidFill>
              <a:schemeClr val="tx1"/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dirty="0"/>
              <a:t>牛奶</a:t>
            </a:r>
          </a:p>
        </p:txBody>
      </p:sp>
      <p:sp>
        <p:nvSpPr>
          <p:cNvPr id="691227" name="AutoShape 27"/>
          <p:cNvSpPr>
            <a:spLocks noChangeArrowheads="1"/>
          </p:cNvSpPr>
          <p:nvPr/>
        </p:nvSpPr>
        <p:spPr bwMode="auto">
          <a:xfrm>
            <a:off x="5265738" y="1965325"/>
            <a:ext cx="987425" cy="377825"/>
          </a:xfrm>
          <a:prstGeom prst="rightArrow">
            <a:avLst>
              <a:gd name="adj1" fmla="val 50000"/>
              <a:gd name="adj2" fmla="val 65336"/>
            </a:avLst>
          </a:prstGeom>
          <a:solidFill>
            <a:srgbClr val="FFFF00"/>
          </a:solidFill>
          <a:ln w="9525">
            <a:solidFill>
              <a:schemeClr val="tx1"/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91228" name="AutoShape 28"/>
          <p:cNvSpPr>
            <a:spLocks noChangeArrowheads="1"/>
          </p:cNvSpPr>
          <p:nvPr/>
        </p:nvSpPr>
        <p:spPr bwMode="auto">
          <a:xfrm>
            <a:off x="6802438" y="1358900"/>
            <a:ext cx="1138237" cy="1562100"/>
          </a:xfrm>
          <a:prstGeom prst="flowChartProcess">
            <a:avLst/>
          </a:prstGeom>
          <a:solidFill>
            <a:schemeClr val="bg1">
              <a:alpha val="75000"/>
            </a:schemeClr>
          </a:solidFill>
          <a:ln w="50800">
            <a:solidFill>
              <a:schemeClr val="tx1"/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91229" name="AutoShape 29"/>
          <p:cNvSpPr>
            <a:spLocks noChangeArrowheads="1"/>
          </p:cNvSpPr>
          <p:nvPr/>
        </p:nvSpPr>
        <p:spPr bwMode="auto">
          <a:xfrm>
            <a:off x="6800850" y="1355725"/>
            <a:ext cx="1138238" cy="1562100"/>
          </a:xfrm>
          <a:prstGeom prst="flowChartProcess">
            <a:avLst/>
          </a:prstGeom>
          <a:noFill/>
          <a:ln w="50800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91230" name="AutoShape 30"/>
          <p:cNvSpPr>
            <a:spLocks noChangeArrowheads="1"/>
          </p:cNvSpPr>
          <p:nvPr/>
        </p:nvSpPr>
        <p:spPr bwMode="auto">
          <a:xfrm>
            <a:off x="6802438" y="2082800"/>
            <a:ext cx="1138237" cy="790575"/>
          </a:xfrm>
          <a:prstGeom prst="flowChartProcess">
            <a:avLst/>
          </a:prstGeom>
          <a:solidFill>
            <a:srgbClr val="0000FF"/>
          </a:solidFill>
          <a:ln w="9525">
            <a:solidFill>
              <a:schemeClr val="tx1"/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91231" name="AutoShape 31"/>
          <p:cNvSpPr>
            <a:spLocks noChangeArrowheads="1"/>
          </p:cNvSpPr>
          <p:nvPr/>
        </p:nvSpPr>
        <p:spPr bwMode="auto">
          <a:xfrm>
            <a:off x="6804025" y="2505075"/>
            <a:ext cx="1138238" cy="381000"/>
          </a:xfrm>
          <a:prstGeom prst="flowChartProcess">
            <a:avLst/>
          </a:prstGeom>
          <a:solidFill>
            <a:srgbClr val="00FFFF"/>
          </a:solidFill>
          <a:ln w="9525">
            <a:solidFill>
              <a:schemeClr val="tx1"/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dirty="0"/>
              <a:t>牛奶</a:t>
            </a:r>
            <a:endParaRPr lang="zh-CN" altLang="en-US" dirty="0"/>
          </a:p>
        </p:txBody>
      </p:sp>
      <p:sp>
        <p:nvSpPr>
          <p:cNvPr id="691232" name="AutoShape 32"/>
          <p:cNvSpPr>
            <a:spLocks noChangeArrowheads="1"/>
          </p:cNvSpPr>
          <p:nvPr/>
        </p:nvSpPr>
        <p:spPr bwMode="auto">
          <a:xfrm>
            <a:off x="890588" y="1333500"/>
            <a:ext cx="1136650" cy="1562100"/>
          </a:xfrm>
          <a:prstGeom prst="flowChartProcess">
            <a:avLst/>
          </a:prstGeom>
          <a:noFill/>
          <a:ln w="50800">
            <a:solidFill>
              <a:schemeClr val="tx1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3" name="AutoShape 2"/>
          <p:cNvSpPr>
            <a:spLocks noChangeArrowheads="1"/>
          </p:cNvSpPr>
          <p:nvPr/>
        </p:nvSpPr>
        <p:spPr bwMode="auto">
          <a:xfrm>
            <a:off x="2949935" y="611337"/>
            <a:ext cx="3240162" cy="710778"/>
          </a:xfrm>
          <a:prstGeom prst="horizontalScroll">
            <a:avLst>
              <a:gd name="adj" fmla="val 12500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3200" b="0" dirty="0">
                <a:ea typeface="楷体" panose="02010609060101010101" pitchFamily="49" charset="-122"/>
              </a:rPr>
              <a:t>分析与解答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347913" y="3140968"/>
            <a:ext cx="6560185" cy="2448230"/>
            <a:chOff x="2347913" y="3140968"/>
            <a:chExt cx="6560185" cy="2448230"/>
          </a:xfrm>
        </p:grpSpPr>
        <p:sp>
          <p:nvSpPr>
            <p:cNvPr id="691209" name="AutoShape 9"/>
            <p:cNvSpPr>
              <a:spLocks noChangeArrowheads="1"/>
            </p:cNvSpPr>
            <p:nvPr/>
          </p:nvSpPr>
          <p:spPr bwMode="auto">
            <a:xfrm>
              <a:off x="2347913" y="3154926"/>
              <a:ext cx="6560185" cy="2434272"/>
            </a:xfrm>
            <a:prstGeom prst="wedgeRoundRectCallout">
              <a:avLst>
                <a:gd name="adj1" fmla="val -46755"/>
                <a:gd name="adj2" fmla="val 42986"/>
                <a:gd name="adj3" fmla="val 16667"/>
              </a:avLst>
            </a:prstGeom>
            <a:solidFill>
              <a:srgbClr val="66FF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l">
                <a:lnSpc>
                  <a:spcPct val="160000"/>
                </a:lnSpc>
                <a:buFont typeface="Arial" panose="020B0604020202020204" pitchFamily="34" charset="0"/>
                <a:buNone/>
              </a:pPr>
              <a:r>
                <a:rPr lang="zh-CN" altLang="en-US" sz="2800" b="0" dirty="0">
                  <a:ea typeface="宋体" panose="02010600030101010101" pitchFamily="2" charset="-122"/>
                </a:rPr>
                <a:t>把    平均分成2份，可以</a:t>
              </a:r>
              <a:r>
                <a:rPr lang="zh-CN" altLang="en-US" sz="2800" b="0" dirty="0" smtClean="0">
                  <a:ea typeface="宋体" panose="02010600030101010101" pitchFamily="2" charset="-122"/>
                </a:rPr>
                <a:t>把     </a:t>
              </a:r>
              <a:r>
                <a:rPr lang="zh-CN" altLang="en-US" sz="2800" b="0" dirty="0">
                  <a:ea typeface="宋体" panose="02010600030101010101" pitchFamily="2" charset="-122"/>
                </a:rPr>
                <a:t>化成    </a:t>
              </a:r>
              <a:r>
                <a:rPr lang="zh-CN" altLang="en-US" sz="2800" b="0" dirty="0" smtClean="0">
                  <a:ea typeface="宋体" panose="02010600030101010101" pitchFamily="2" charset="-122"/>
                </a:rPr>
                <a:t> ，</a:t>
              </a:r>
              <a:r>
                <a:rPr lang="zh-CN" altLang="en-US" sz="2800" b="0" dirty="0">
                  <a:ea typeface="宋体" panose="02010600030101010101" pitchFamily="2" charset="-122"/>
                </a:rPr>
                <a:t>其中1份</a:t>
              </a:r>
              <a:r>
                <a:rPr lang="zh-CN" altLang="en-US" sz="2800" b="0" dirty="0" smtClean="0">
                  <a:ea typeface="宋体" panose="02010600030101010101" pitchFamily="2" charset="-122"/>
                </a:rPr>
                <a:t>就是      </a:t>
              </a:r>
              <a:r>
                <a:rPr lang="zh-CN" altLang="en-US" sz="2800" b="0" dirty="0">
                  <a:ea typeface="宋体" panose="02010600030101010101" pitchFamily="2" charset="-122"/>
                </a:rPr>
                <a:t>。第二次喝的纯牛奶是    </a:t>
              </a:r>
              <a:r>
                <a:rPr lang="zh-CN" altLang="en-US" sz="2800" b="0" dirty="0" smtClean="0">
                  <a:ea typeface="宋体" panose="02010600030101010101" pitchFamily="2" charset="-122"/>
                </a:rPr>
                <a:t>  </a:t>
              </a:r>
              <a:endParaRPr lang="en-US" altLang="zh-CN" sz="2800" b="0" dirty="0" smtClean="0">
                <a:ea typeface="宋体" panose="02010600030101010101" pitchFamily="2" charset="-122"/>
              </a:endParaRPr>
            </a:p>
            <a:p>
              <a:pPr algn="l">
                <a:lnSpc>
                  <a:spcPct val="160000"/>
                </a:lnSpc>
                <a:buFont typeface="Arial" panose="020B0604020202020204" pitchFamily="34" charset="0"/>
                <a:buNone/>
              </a:pPr>
              <a:r>
                <a:rPr lang="en-US" altLang="zh-CN" sz="2800" b="0" dirty="0"/>
                <a:t> </a:t>
              </a:r>
              <a:r>
                <a:rPr lang="en-US" altLang="zh-CN" sz="2800" b="0" dirty="0" smtClean="0"/>
                <a:t>     </a:t>
              </a:r>
              <a:r>
                <a:rPr lang="zh-CN" altLang="en-US" sz="2800" b="0" dirty="0" smtClean="0">
                  <a:ea typeface="宋体" panose="02010600030101010101" pitchFamily="2" charset="-122"/>
                </a:rPr>
                <a:t>杯</a:t>
              </a:r>
              <a:r>
                <a:rPr lang="zh-CN" altLang="en-US" sz="2800" b="0" dirty="0">
                  <a:ea typeface="宋体" panose="02010600030101010101" pitchFamily="2" charset="-122"/>
                </a:rPr>
                <a:t>，水</a:t>
              </a:r>
              <a:r>
                <a:rPr lang="zh-CN" altLang="en-US" sz="2800" b="0" dirty="0" smtClean="0">
                  <a:ea typeface="宋体" panose="02010600030101010101" pitchFamily="2" charset="-122"/>
                </a:rPr>
                <a:t>是      </a:t>
              </a:r>
              <a:r>
                <a:rPr lang="zh-CN" altLang="en-US" sz="2800" b="0" dirty="0">
                  <a:ea typeface="宋体" panose="02010600030101010101" pitchFamily="2" charset="-122"/>
                </a:rPr>
                <a:t>杯。</a:t>
              </a:r>
            </a:p>
            <a:p>
              <a:pPr algn="l">
                <a:lnSpc>
                  <a:spcPct val="130000"/>
                </a:lnSpc>
                <a:buFont typeface="Arial" panose="020B0604020202020204" pitchFamily="34" charset="0"/>
                <a:buNone/>
              </a:pPr>
              <a:endParaRPr lang="zh-CN" altLang="en-US" sz="2800" b="0" dirty="0">
                <a:ea typeface="宋体" panose="02010600030101010101" pitchFamily="2" charset="-122"/>
              </a:endParaRPr>
            </a:p>
            <a:p>
              <a:pPr algn="l">
                <a:lnSpc>
                  <a:spcPct val="130000"/>
                </a:lnSpc>
                <a:buFont typeface="Arial" panose="020B0604020202020204" pitchFamily="34" charset="0"/>
                <a:buNone/>
              </a:pPr>
              <a:endParaRPr lang="zh-CN" altLang="en-US" sz="2800" b="0" dirty="0">
                <a:ea typeface="宋体" panose="02010600030101010101" pitchFamily="2" charset="-122"/>
              </a:endParaRPr>
            </a:p>
          </p:txBody>
        </p:sp>
        <p:sp>
          <p:nvSpPr>
            <p:cNvPr id="35" name="Text Box 15"/>
            <p:cNvSpPr txBox="1">
              <a:spLocks noChangeArrowheads="1"/>
            </p:cNvSpPr>
            <p:nvPr/>
          </p:nvSpPr>
          <p:spPr bwMode="auto">
            <a:xfrm>
              <a:off x="2987055" y="3589055"/>
              <a:ext cx="504825" cy="6320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>
                  <a:latin typeface="宋体" panose="02010600030101010101" pitchFamily="2" charset="-122"/>
                </a:rPr>
                <a:t>2</a:t>
              </a:r>
            </a:p>
          </p:txBody>
        </p:sp>
        <p:sp>
          <p:nvSpPr>
            <p:cNvPr id="36" name="Text Box 16"/>
            <p:cNvSpPr txBox="1">
              <a:spLocks noChangeArrowheads="1"/>
            </p:cNvSpPr>
            <p:nvPr/>
          </p:nvSpPr>
          <p:spPr bwMode="auto">
            <a:xfrm>
              <a:off x="2969593" y="3144520"/>
              <a:ext cx="360363" cy="6320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>
                  <a:latin typeface="宋体" panose="02010600030101010101" pitchFamily="2" charset="-122"/>
                </a:rPr>
                <a:t>1</a:t>
              </a:r>
            </a:p>
          </p:txBody>
        </p:sp>
        <p:sp>
          <p:nvSpPr>
            <p:cNvPr id="37" name="Line 17"/>
            <p:cNvSpPr>
              <a:spLocks noChangeShapeType="1"/>
            </p:cNvSpPr>
            <p:nvPr/>
          </p:nvSpPr>
          <p:spPr bwMode="auto">
            <a:xfrm>
              <a:off x="2987055" y="3665763"/>
              <a:ext cx="346378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800"/>
            </a:p>
          </p:txBody>
        </p:sp>
        <p:sp>
          <p:nvSpPr>
            <p:cNvPr id="41" name="Text Box 15"/>
            <p:cNvSpPr txBox="1">
              <a:spLocks noChangeArrowheads="1"/>
            </p:cNvSpPr>
            <p:nvPr/>
          </p:nvSpPr>
          <p:spPr bwMode="auto">
            <a:xfrm>
              <a:off x="6659463" y="3585503"/>
              <a:ext cx="504825" cy="6320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>
                  <a:latin typeface="宋体" panose="02010600030101010101" pitchFamily="2" charset="-122"/>
                </a:rPr>
                <a:t>2</a:t>
              </a:r>
            </a:p>
          </p:txBody>
        </p:sp>
        <p:sp>
          <p:nvSpPr>
            <p:cNvPr id="42" name="Text Box 16"/>
            <p:cNvSpPr txBox="1">
              <a:spLocks noChangeArrowheads="1"/>
            </p:cNvSpPr>
            <p:nvPr/>
          </p:nvSpPr>
          <p:spPr bwMode="auto">
            <a:xfrm>
              <a:off x="6642001" y="3140968"/>
              <a:ext cx="360363" cy="6320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>
                  <a:latin typeface="宋体" panose="02010600030101010101" pitchFamily="2" charset="-122"/>
                </a:rPr>
                <a:t>1</a:t>
              </a:r>
            </a:p>
          </p:txBody>
        </p:sp>
        <p:sp>
          <p:nvSpPr>
            <p:cNvPr id="43" name="Line 17"/>
            <p:cNvSpPr>
              <a:spLocks noChangeShapeType="1"/>
            </p:cNvSpPr>
            <p:nvPr/>
          </p:nvSpPr>
          <p:spPr bwMode="auto">
            <a:xfrm>
              <a:off x="6659463" y="3662211"/>
              <a:ext cx="346378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800"/>
            </a:p>
          </p:txBody>
        </p:sp>
        <p:sp>
          <p:nvSpPr>
            <p:cNvPr id="44" name="Text Box 15"/>
            <p:cNvSpPr txBox="1">
              <a:spLocks noChangeArrowheads="1"/>
            </p:cNvSpPr>
            <p:nvPr/>
          </p:nvSpPr>
          <p:spPr bwMode="auto">
            <a:xfrm>
              <a:off x="7760519" y="3595088"/>
              <a:ext cx="504825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 smtClean="0">
                  <a:latin typeface="宋体" panose="02010600030101010101" pitchFamily="2" charset="-122"/>
                </a:rPr>
                <a:t>4</a:t>
              </a:r>
              <a:endParaRPr lang="en-US" altLang="zh-CN" sz="2800" dirty="0">
                <a:latin typeface="宋体" panose="02010600030101010101" pitchFamily="2" charset="-122"/>
              </a:endParaRPr>
            </a:p>
          </p:txBody>
        </p:sp>
        <p:sp>
          <p:nvSpPr>
            <p:cNvPr id="45" name="Text Box 16"/>
            <p:cNvSpPr txBox="1">
              <a:spLocks noChangeArrowheads="1"/>
            </p:cNvSpPr>
            <p:nvPr/>
          </p:nvSpPr>
          <p:spPr bwMode="auto">
            <a:xfrm>
              <a:off x="7743057" y="3150553"/>
              <a:ext cx="360363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 smtClean="0">
                  <a:latin typeface="宋体" panose="02010600030101010101" pitchFamily="2" charset="-122"/>
                </a:rPr>
                <a:t>2</a:t>
              </a:r>
              <a:endParaRPr lang="en-US" altLang="zh-CN" sz="2800" dirty="0">
                <a:latin typeface="宋体" panose="02010600030101010101" pitchFamily="2" charset="-122"/>
              </a:endParaRPr>
            </a:p>
          </p:txBody>
        </p:sp>
        <p:sp>
          <p:nvSpPr>
            <p:cNvPr id="46" name="Line 17"/>
            <p:cNvSpPr>
              <a:spLocks noChangeShapeType="1"/>
            </p:cNvSpPr>
            <p:nvPr/>
          </p:nvSpPr>
          <p:spPr bwMode="auto">
            <a:xfrm>
              <a:off x="7760519" y="3671796"/>
              <a:ext cx="346378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800"/>
            </a:p>
          </p:txBody>
        </p:sp>
        <p:sp>
          <p:nvSpPr>
            <p:cNvPr id="47" name="Text Box 15"/>
            <p:cNvSpPr txBox="1">
              <a:spLocks noChangeArrowheads="1"/>
            </p:cNvSpPr>
            <p:nvPr/>
          </p:nvSpPr>
          <p:spPr bwMode="auto">
            <a:xfrm>
              <a:off x="4540712" y="4246826"/>
              <a:ext cx="504825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 smtClean="0">
                  <a:latin typeface="宋体" panose="02010600030101010101" pitchFamily="2" charset="-122"/>
                </a:rPr>
                <a:t>4</a:t>
              </a:r>
              <a:endParaRPr lang="en-US" altLang="zh-CN" sz="2800" dirty="0">
                <a:latin typeface="宋体" panose="02010600030101010101" pitchFamily="2" charset="-122"/>
              </a:endParaRPr>
            </a:p>
          </p:txBody>
        </p:sp>
        <p:sp>
          <p:nvSpPr>
            <p:cNvPr id="48" name="Text Box 16"/>
            <p:cNvSpPr txBox="1">
              <a:spLocks noChangeArrowheads="1"/>
            </p:cNvSpPr>
            <p:nvPr/>
          </p:nvSpPr>
          <p:spPr bwMode="auto">
            <a:xfrm>
              <a:off x="4523250" y="3802291"/>
              <a:ext cx="360363" cy="6320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>
                  <a:latin typeface="宋体" panose="02010600030101010101" pitchFamily="2" charset="-122"/>
                </a:rPr>
                <a:t>1</a:t>
              </a:r>
            </a:p>
          </p:txBody>
        </p:sp>
        <p:sp>
          <p:nvSpPr>
            <p:cNvPr id="49" name="Line 17"/>
            <p:cNvSpPr>
              <a:spLocks noChangeShapeType="1"/>
            </p:cNvSpPr>
            <p:nvPr/>
          </p:nvSpPr>
          <p:spPr bwMode="auto">
            <a:xfrm>
              <a:off x="4540712" y="4323534"/>
              <a:ext cx="346378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800"/>
            </a:p>
          </p:txBody>
        </p:sp>
        <p:sp>
          <p:nvSpPr>
            <p:cNvPr id="50" name="Text Box 15"/>
            <p:cNvSpPr txBox="1">
              <a:spLocks noChangeArrowheads="1"/>
            </p:cNvSpPr>
            <p:nvPr/>
          </p:nvSpPr>
          <p:spPr bwMode="auto">
            <a:xfrm>
              <a:off x="2644154" y="4938318"/>
              <a:ext cx="504825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 smtClean="0">
                  <a:latin typeface="宋体" panose="02010600030101010101" pitchFamily="2" charset="-122"/>
                </a:rPr>
                <a:t>4</a:t>
              </a:r>
              <a:endParaRPr lang="en-US" altLang="zh-CN" sz="2800" dirty="0">
                <a:latin typeface="宋体" panose="02010600030101010101" pitchFamily="2" charset="-122"/>
              </a:endParaRPr>
            </a:p>
          </p:txBody>
        </p:sp>
        <p:sp>
          <p:nvSpPr>
            <p:cNvPr id="51" name="Text Box 16"/>
            <p:cNvSpPr txBox="1">
              <a:spLocks noChangeArrowheads="1"/>
            </p:cNvSpPr>
            <p:nvPr/>
          </p:nvSpPr>
          <p:spPr bwMode="auto">
            <a:xfrm>
              <a:off x="2626692" y="4493783"/>
              <a:ext cx="360363" cy="6320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>
                  <a:latin typeface="宋体" panose="02010600030101010101" pitchFamily="2" charset="-122"/>
                </a:rPr>
                <a:t>1</a:t>
              </a:r>
            </a:p>
          </p:txBody>
        </p:sp>
        <p:sp>
          <p:nvSpPr>
            <p:cNvPr id="52" name="Line 17"/>
            <p:cNvSpPr>
              <a:spLocks noChangeShapeType="1"/>
            </p:cNvSpPr>
            <p:nvPr/>
          </p:nvSpPr>
          <p:spPr bwMode="auto">
            <a:xfrm>
              <a:off x="2644154" y="5015026"/>
              <a:ext cx="346378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800"/>
            </a:p>
          </p:txBody>
        </p:sp>
        <p:sp>
          <p:nvSpPr>
            <p:cNvPr id="53" name="Text Box 15"/>
            <p:cNvSpPr txBox="1">
              <a:spLocks noChangeArrowheads="1"/>
            </p:cNvSpPr>
            <p:nvPr/>
          </p:nvSpPr>
          <p:spPr bwMode="auto">
            <a:xfrm>
              <a:off x="4524053" y="4945391"/>
              <a:ext cx="504825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 smtClean="0">
                  <a:latin typeface="宋体" panose="02010600030101010101" pitchFamily="2" charset="-122"/>
                </a:rPr>
                <a:t>4</a:t>
              </a:r>
              <a:endParaRPr lang="en-US" altLang="zh-CN" sz="2800" dirty="0">
                <a:latin typeface="宋体" panose="02010600030101010101" pitchFamily="2" charset="-122"/>
              </a:endParaRPr>
            </a:p>
          </p:txBody>
        </p:sp>
        <p:sp>
          <p:nvSpPr>
            <p:cNvPr id="54" name="Text Box 16"/>
            <p:cNvSpPr txBox="1">
              <a:spLocks noChangeArrowheads="1"/>
            </p:cNvSpPr>
            <p:nvPr/>
          </p:nvSpPr>
          <p:spPr bwMode="auto">
            <a:xfrm>
              <a:off x="4506591" y="4500856"/>
              <a:ext cx="360363" cy="6320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>
                  <a:latin typeface="宋体" panose="02010600030101010101" pitchFamily="2" charset="-122"/>
                </a:rPr>
                <a:t>1</a:t>
              </a:r>
            </a:p>
          </p:txBody>
        </p:sp>
        <p:sp>
          <p:nvSpPr>
            <p:cNvPr id="55" name="Line 17"/>
            <p:cNvSpPr>
              <a:spLocks noChangeShapeType="1"/>
            </p:cNvSpPr>
            <p:nvPr/>
          </p:nvSpPr>
          <p:spPr bwMode="auto">
            <a:xfrm>
              <a:off x="4524053" y="5022099"/>
              <a:ext cx="346378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800"/>
            </a:p>
          </p:txBody>
        </p:sp>
      </p:grpSp>
      <p:sp>
        <p:nvSpPr>
          <p:cNvPr id="2" name="矩形 1"/>
          <p:cNvSpPr/>
          <p:nvPr/>
        </p:nvSpPr>
        <p:spPr>
          <a:xfrm>
            <a:off x="6202147" y="5751521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水：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68180" y="5761580"/>
            <a:ext cx="4828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0" dirty="0"/>
              <a:t>+ 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4324051" y="576158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0" dirty="0"/>
              <a:t>=</a:t>
            </a:r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4897139" y="5751521"/>
            <a:ext cx="10310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0" dirty="0" smtClean="0"/>
              <a:t> </a:t>
            </a:r>
            <a:r>
              <a:rPr lang="en-US" altLang="zh-CN" sz="3200" b="0" dirty="0"/>
              <a:t>(</a:t>
            </a:r>
            <a:r>
              <a:rPr lang="zh-CN" altLang="en-US" sz="3200" b="0" dirty="0"/>
              <a:t>杯</a:t>
            </a:r>
            <a:r>
              <a:rPr lang="en-US" altLang="zh-CN" sz="3200" b="0" dirty="0"/>
              <a:t>)</a:t>
            </a:r>
            <a:r>
              <a:rPr lang="zh-CN" altLang="en-US" sz="3200" b="0" dirty="0"/>
              <a:t> </a:t>
            </a:r>
            <a:endParaRPr lang="zh-CN" altLang="en-US" sz="3200" dirty="0"/>
          </a:p>
        </p:txBody>
      </p:sp>
      <p:grpSp>
        <p:nvGrpSpPr>
          <p:cNvPr id="8" name="组合 7"/>
          <p:cNvGrpSpPr/>
          <p:nvPr/>
        </p:nvGrpSpPr>
        <p:grpSpPr>
          <a:xfrm>
            <a:off x="3981940" y="5540982"/>
            <a:ext cx="522287" cy="967755"/>
            <a:chOff x="3981940" y="5540982"/>
            <a:chExt cx="522287" cy="967755"/>
          </a:xfrm>
        </p:grpSpPr>
        <p:sp>
          <p:nvSpPr>
            <p:cNvPr id="63" name="Text Box 15"/>
            <p:cNvSpPr txBox="1">
              <a:spLocks noChangeArrowheads="1"/>
            </p:cNvSpPr>
            <p:nvPr/>
          </p:nvSpPr>
          <p:spPr bwMode="auto">
            <a:xfrm>
              <a:off x="3999402" y="5985517"/>
              <a:ext cx="504825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 smtClean="0">
                  <a:latin typeface="宋体" panose="02010600030101010101" pitchFamily="2" charset="-122"/>
                </a:rPr>
                <a:t>4</a:t>
              </a:r>
              <a:endParaRPr lang="en-US" altLang="zh-CN" sz="2800" dirty="0">
                <a:latin typeface="宋体" panose="02010600030101010101" pitchFamily="2" charset="-122"/>
              </a:endParaRPr>
            </a:p>
          </p:txBody>
        </p:sp>
        <p:sp>
          <p:nvSpPr>
            <p:cNvPr id="64" name="Text Box 16"/>
            <p:cNvSpPr txBox="1">
              <a:spLocks noChangeArrowheads="1"/>
            </p:cNvSpPr>
            <p:nvPr/>
          </p:nvSpPr>
          <p:spPr bwMode="auto">
            <a:xfrm>
              <a:off x="3981940" y="5540982"/>
              <a:ext cx="360363" cy="6320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>
                  <a:latin typeface="宋体" panose="02010600030101010101" pitchFamily="2" charset="-122"/>
                </a:rPr>
                <a:t>1</a:t>
              </a:r>
            </a:p>
          </p:txBody>
        </p:sp>
        <p:sp>
          <p:nvSpPr>
            <p:cNvPr id="65" name="Line 17"/>
            <p:cNvSpPr>
              <a:spLocks noChangeShapeType="1"/>
            </p:cNvSpPr>
            <p:nvPr/>
          </p:nvSpPr>
          <p:spPr bwMode="auto">
            <a:xfrm>
              <a:off x="3999402" y="6062225"/>
              <a:ext cx="346378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80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651386" y="5522666"/>
            <a:ext cx="522287" cy="967755"/>
            <a:chOff x="4651386" y="5522666"/>
            <a:chExt cx="522287" cy="967755"/>
          </a:xfrm>
        </p:grpSpPr>
        <p:sp>
          <p:nvSpPr>
            <p:cNvPr id="66" name="Text Box 15"/>
            <p:cNvSpPr txBox="1">
              <a:spLocks noChangeArrowheads="1"/>
            </p:cNvSpPr>
            <p:nvPr/>
          </p:nvSpPr>
          <p:spPr bwMode="auto">
            <a:xfrm>
              <a:off x="4668848" y="5967201"/>
              <a:ext cx="504825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 smtClean="0">
                  <a:latin typeface="宋体" panose="02010600030101010101" pitchFamily="2" charset="-122"/>
                </a:rPr>
                <a:t>4</a:t>
              </a:r>
              <a:endParaRPr lang="en-US" altLang="zh-CN" sz="2800" dirty="0">
                <a:latin typeface="宋体" panose="02010600030101010101" pitchFamily="2" charset="-122"/>
              </a:endParaRPr>
            </a:p>
          </p:txBody>
        </p:sp>
        <p:sp>
          <p:nvSpPr>
            <p:cNvPr id="67" name="Text Box 16"/>
            <p:cNvSpPr txBox="1">
              <a:spLocks noChangeArrowheads="1"/>
            </p:cNvSpPr>
            <p:nvPr/>
          </p:nvSpPr>
          <p:spPr bwMode="auto">
            <a:xfrm>
              <a:off x="4651386" y="5522666"/>
              <a:ext cx="360363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 smtClean="0">
                  <a:latin typeface="宋体" panose="02010600030101010101" pitchFamily="2" charset="-122"/>
                </a:rPr>
                <a:t>3</a:t>
              </a:r>
              <a:endParaRPr lang="en-US" altLang="zh-CN" sz="2800" dirty="0">
                <a:latin typeface="宋体" panose="02010600030101010101" pitchFamily="2" charset="-122"/>
              </a:endParaRPr>
            </a:p>
          </p:txBody>
        </p:sp>
        <p:sp>
          <p:nvSpPr>
            <p:cNvPr id="68" name="Line 17"/>
            <p:cNvSpPr>
              <a:spLocks noChangeShapeType="1"/>
            </p:cNvSpPr>
            <p:nvPr/>
          </p:nvSpPr>
          <p:spPr bwMode="auto">
            <a:xfrm>
              <a:off x="4668848" y="6043909"/>
              <a:ext cx="346378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800"/>
            </a:p>
          </p:txBody>
        </p:sp>
      </p:grpSp>
      <p:sp>
        <p:nvSpPr>
          <p:cNvPr id="69" name="矩形 68"/>
          <p:cNvSpPr/>
          <p:nvPr/>
        </p:nvSpPr>
        <p:spPr>
          <a:xfrm>
            <a:off x="7242118" y="5736972"/>
            <a:ext cx="10310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0" dirty="0" smtClean="0"/>
              <a:t> </a:t>
            </a:r>
            <a:r>
              <a:rPr lang="en-US" altLang="zh-CN" sz="3200" b="0" dirty="0"/>
              <a:t>(</a:t>
            </a:r>
            <a:r>
              <a:rPr lang="zh-CN" altLang="en-US" sz="3200" b="0" dirty="0"/>
              <a:t>杯</a:t>
            </a:r>
            <a:r>
              <a:rPr lang="en-US" altLang="zh-CN" sz="3200" b="0" dirty="0"/>
              <a:t>)</a:t>
            </a:r>
            <a:r>
              <a:rPr lang="zh-CN" altLang="en-US" sz="3200" b="0" dirty="0"/>
              <a:t> </a:t>
            </a:r>
            <a:endParaRPr lang="zh-CN" altLang="en-US" sz="3200" dirty="0"/>
          </a:p>
        </p:txBody>
      </p:sp>
      <p:grpSp>
        <p:nvGrpSpPr>
          <p:cNvPr id="11" name="组合 10"/>
          <p:cNvGrpSpPr/>
          <p:nvPr/>
        </p:nvGrpSpPr>
        <p:grpSpPr>
          <a:xfrm>
            <a:off x="6984106" y="5523205"/>
            <a:ext cx="522287" cy="967755"/>
            <a:chOff x="6984106" y="5523205"/>
            <a:chExt cx="522287" cy="967755"/>
          </a:xfrm>
        </p:grpSpPr>
        <p:sp>
          <p:nvSpPr>
            <p:cNvPr id="76" name="Text Box 15"/>
            <p:cNvSpPr txBox="1">
              <a:spLocks noChangeArrowheads="1"/>
            </p:cNvSpPr>
            <p:nvPr/>
          </p:nvSpPr>
          <p:spPr bwMode="auto">
            <a:xfrm>
              <a:off x="7001568" y="5967740"/>
              <a:ext cx="504825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 smtClean="0">
                  <a:latin typeface="宋体" panose="02010600030101010101" pitchFamily="2" charset="-122"/>
                </a:rPr>
                <a:t>4</a:t>
              </a:r>
              <a:endParaRPr lang="en-US" altLang="zh-CN" sz="2800" dirty="0">
                <a:latin typeface="宋体" panose="02010600030101010101" pitchFamily="2" charset="-122"/>
              </a:endParaRPr>
            </a:p>
          </p:txBody>
        </p:sp>
        <p:sp>
          <p:nvSpPr>
            <p:cNvPr id="77" name="Text Box 16"/>
            <p:cNvSpPr txBox="1">
              <a:spLocks noChangeArrowheads="1"/>
            </p:cNvSpPr>
            <p:nvPr/>
          </p:nvSpPr>
          <p:spPr bwMode="auto">
            <a:xfrm>
              <a:off x="6984106" y="5523205"/>
              <a:ext cx="360363" cy="6320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>
                  <a:latin typeface="宋体" panose="02010600030101010101" pitchFamily="2" charset="-122"/>
                </a:rPr>
                <a:t>1</a:t>
              </a:r>
            </a:p>
          </p:txBody>
        </p:sp>
        <p:sp>
          <p:nvSpPr>
            <p:cNvPr id="78" name="Line 17"/>
            <p:cNvSpPr>
              <a:spLocks noChangeShapeType="1"/>
            </p:cNvSpPr>
            <p:nvPr/>
          </p:nvSpPr>
          <p:spPr bwMode="auto">
            <a:xfrm>
              <a:off x="7001568" y="6044448"/>
              <a:ext cx="346378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800"/>
            </a:p>
          </p:txBody>
        </p:sp>
      </p:grpSp>
    </p:spTree>
    <p:extLst>
      <p:ext uri="{BB962C8B-B14F-4D97-AF65-F5344CB8AC3E}">
        <p14:creationId xmlns:p14="http://schemas.microsoft.com/office/powerpoint/2010/main" xmlns="" val="409901043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69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" dur="500"/>
                                        <p:tgtEl>
                                          <p:spTgt spid="69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27" presetID="26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6912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6912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35" presetID="26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6912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6912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91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1221" grpId="0"/>
      <p:bldP spid="691203" grpId="0" animBg="1"/>
      <p:bldP spid="691204" grpId="0" animBg="1"/>
      <p:bldP spid="691205" grpId="0" animBg="1"/>
      <p:bldP spid="691206" grpId="0" bldLvl="0" animBg="1" autoUpdateAnimBg="0"/>
      <p:bldP spid="691206" grpId="1" bldLvl="0" animBg="1" autoUpdateAnimBg="0"/>
      <p:bldP spid="691207" grpId="0" bldLvl="0" animBg="1" autoUpdateAnimBg="0"/>
      <p:bldP spid="691207" grpId="1" bldLvl="0" animBg="1" autoUpdateAnimBg="0"/>
      <p:bldP spid="2" grpId="0"/>
      <p:bldP spid="3" grpId="0"/>
      <p:bldP spid="4" grpId="0"/>
      <p:bldP spid="5" grpId="0"/>
      <p:bldP spid="6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2227" name="Text Box 3"/>
          <p:cNvSpPr txBox="1">
            <a:spLocks noChangeArrowheads="1"/>
          </p:cNvSpPr>
          <p:nvPr/>
        </p:nvSpPr>
        <p:spPr bwMode="auto">
          <a:xfrm>
            <a:off x="395536" y="1319549"/>
            <a:ext cx="325859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chemeClr val="tx1"/>
                </a:solidFill>
                <a:ea typeface="楷体" panose="02010609060101010101" pitchFamily="49" charset="-122"/>
              </a:rPr>
              <a:t>可以怎样检验</a:t>
            </a:r>
            <a:r>
              <a:rPr lang="zh-CN" altLang="en-US" sz="3200" dirty="0" smtClean="0">
                <a:solidFill>
                  <a:schemeClr val="tx1"/>
                </a:solidFill>
                <a:ea typeface="楷体" panose="02010609060101010101" pitchFamily="49" charset="-122"/>
              </a:rPr>
              <a:t>？</a:t>
            </a:r>
            <a:endParaRPr lang="zh-CN" altLang="en-US" sz="3200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15" name="AutoShape 2"/>
          <p:cNvSpPr>
            <a:spLocks noChangeArrowheads="1"/>
          </p:cNvSpPr>
          <p:nvPr/>
        </p:nvSpPr>
        <p:spPr bwMode="auto">
          <a:xfrm>
            <a:off x="2949935" y="611337"/>
            <a:ext cx="3240162" cy="710778"/>
          </a:xfrm>
          <a:prstGeom prst="horizontalScroll">
            <a:avLst>
              <a:gd name="adj" fmla="val 12500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3200" b="0" dirty="0">
                <a:ea typeface="楷体" panose="02010609060101010101" pitchFamily="49" charset="-122"/>
              </a:rPr>
              <a:t>回顾与反思</a:t>
            </a:r>
          </a:p>
        </p:txBody>
      </p:sp>
      <p:sp>
        <p:nvSpPr>
          <p:cNvPr id="2" name="矩形 1"/>
          <p:cNvSpPr/>
          <p:nvPr/>
        </p:nvSpPr>
        <p:spPr>
          <a:xfrm>
            <a:off x="123181" y="1633806"/>
            <a:ext cx="882135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 第一次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喝了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“半杯”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 ，第二次又喝了“半杯”，乐乐喝下去的牛奶与水的总量是“一杯”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而    杯纯牛奶和    杯水合起来也是“一杯”。</a:t>
            </a:r>
          </a:p>
          <a:p>
            <a:pPr>
              <a:lnSpc>
                <a:spcPct val="150000"/>
              </a:lnSpc>
            </a:pP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683568" y="3053985"/>
            <a:ext cx="522287" cy="938455"/>
            <a:chOff x="4651386" y="5551966"/>
            <a:chExt cx="522287" cy="938455"/>
          </a:xfrm>
        </p:grpSpPr>
        <p:sp>
          <p:nvSpPr>
            <p:cNvPr id="17" name="Text Box 15"/>
            <p:cNvSpPr txBox="1">
              <a:spLocks noChangeArrowheads="1"/>
            </p:cNvSpPr>
            <p:nvPr/>
          </p:nvSpPr>
          <p:spPr bwMode="auto">
            <a:xfrm>
              <a:off x="4668848" y="5967201"/>
              <a:ext cx="504825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4</a:t>
              </a:r>
              <a:endPara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18" name="Text Box 16"/>
            <p:cNvSpPr txBox="1">
              <a:spLocks noChangeArrowheads="1"/>
            </p:cNvSpPr>
            <p:nvPr/>
          </p:nvSpPr>
          <p:spPr bwMode="auto">
            <a:xfrm>
              <a:off x="4651386" y="5551966"/>
              <a:ext cx="360363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3</a:t>
              </a:r>
              <a:endPara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19" name="Line 17"/>
            <p:cNvSpPr>
              <a:spLocks noChangeShapeType="1"/>
            </p:cNvSpPr>
            <p:nvPr/>
          </p:nvSpPr>
          <p:spPr bwMode="auto">
            <a:xfrm>
              <a:off x="4668848" y="6043909"/>
              <a:ext cx="346378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131840" y="3053985"/>
            <a:ext cx="522287" cy="938455"/>
            <a:chOff x="6984106" y="5552505"/>
            <a:chExt cx="522287" cy="938455"/>
          </a:xfrm>
        </p:grpSpPr>
        <p:sp>
          <p:nvSpPr>
            <p:cNvPr id="21" name="Text Box 15"/>
            <p:cNvSpPr txBox="1">
              <a:spLocks noChangeArrowheads="1"/>
            </p:cNvSpPr>
            <p:nvPr/>
          </p:nvSpPr>
          <p:spPr bwMode="auto">
            <a:xfrm>
              <a:off x="7001568" y="5967740"/>
              <a:ext cx="504825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 smtClean="0">
                  <a:latin typeface="华文楷体" panose="02010600040101010101" pitchFamily="2" charset="-122"/>
                  <a:ea typeface="华文楷体" panose="02010600040101010101" pitchFamily="2" charset="-122"/>
                </a:rPr>
                <a:t>4</a:t>
              </a:r>
              <a:endPara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2" name="Text Box 16"/>
            <p:cNvSpPr txBox="1">
              <a:spLocks noChangeArrowheads="1"/>
            </p:cNvSpPr>
            <p:nvPr/>
          </p:nvSpPr>
          <p:spPr bwMode="auto">
            <a:xfrm>
              <a:off x="6984106" y="5552505"/>
              <a:ext cx="360363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1</a:t>
              </a:r>
            </a:p>
          </p:txBody>
        </p:sp>
        <p:sp>
          <p:nvSpPr>
            <p:cNvPr id="23" name="Line 17"/>
            <p:cNvSpPr>
              <a:spLocks noChangeShapeType="1"/>
            </p:cNvSpPr>
            <p:nvPr/>
          </p:nvSpPr>
          <p:spPr bwMode="auto">
            <a:xfrm>
              <a:off x="7001568" y="6044448"/>
              <a:ext cx="346378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23181" y="4217020"/>
            <a:ext cx="8640960" cy="2308324"/>
            <a:chOff x="123181" y="4005064"/>
            <a:chExt cx="8640960" cy="2308324"/>
          </a:xfrm>
        </p:grpSpPr>
        <p:sp>
          <p:nvSpPr>
            <p:cNvPr id="5" name="矩形 4"/>
            <p:cNvSpPr/>
            <p:nvPr/>
          </p:nvSpPr>
          <p:spPr>
            <a:xfrm>
              <a:off x="123181" y="4005064"/>
              <a:ext cx="8640960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200" dirty="0" smtClean="0">
                  <a:solidFill>
                    <a:srgbClr val="C00000"/>
                  </a:solidFill>
                  <a:ea typeface="华文楷体" panose="02010600040101010101" pitchFamily="2" charset="-122"/>
                  <a:cs typeface="Times New Roman" panose="02020603050405020304" pitchFamily="18" charset="0"/>
                </a:rPr>
                <a:t>         </a:t>
              </a:r>
              <a:r>
                <a:rPr lang="zh-CN" altLang="zh-CN" sz="3200" dirty="0" smtClean="0">
                  <a:solidFill>
                    <a:srgbClr val="C00000"/>
                  </a:solidFill>
                  <a:ea typeface="华文楷体" panose="02010600040101010101" pitchFamily="2" charset="-122"/>
                  <a:cs typeface="Times New Roman" panose="02020603050405020304" pitchFamily="18" charset="0"/>
                </a:rPr>
                <a:t>剩下的</a:t>
              </a:r>
              <a:r>
                <a:rPr lang="en-US" altLang="zh-CN" sz="3200" dirty="0" smtClean="0">
                  <a:solidFill>
                    <a:srgbClr val="C00000"/>
                  </a:solidFill>
                  <a:ea typeface="华文楷体" panose="02010600040101010101" pitchFamily="2" charset="-122"/>
                  <a:cs typeface="Times New Roman" panose="02020603050405020304" pitchFamily="18" charset="0"/>
                </a:rPr>
                <a:t>     </a:t>
              </a:r>
              <a:r>
                <a:rPr lang="zh-CN" altLang="zh-CN" sz="3200" dirty="0" smtClean="0">
                  <a:solidFill>
                    <a:srgbClr val="C00000"/>
                  </a:solidFill>
                  <a:effectLst/>
                  <a:ea typeface="华文楷体" panose="02010600040101010101" pitchFamily="2" charset="-122"/>
                  <a:cs typeface="Times New Roman" panose="02020603050405020304" pitchFamily="18" charset="0"/>
                </a:rPr>
                <a:t>杯</a:t>
              </a:r>
              <a:r>
                <a:rPr lang="zh-CN" altLang="zh-CN" sz="3200" dirty="0">
                  <a:solidFill>
                    <a:srgbClr val="C00000"/>
                  </a:solidFill>
                  <a:effectLst/>
                  <a:ea typeface="华文楷体" panose="02010600040101010101" pitchFamily="2" charset="-122"/>
                  <a:cs typeface="Times New Roman" panose="02020603050405020304" pitchFamily="18" charset="0"/>
                </a:rPr>
                <a:t>中有一半的纯牛奶和一半的水</a:t>
              </a:r>
              <a:r>
                <a:rPr lang="en-US" altLang="zh-CN" sz="3200" dirty="0">
                  <a:solidFill>
                    <a:srgbClr val="C00000"/>
                  </a:solidFill>
                  <a:effectLst/>
                  <a:ea typeface="华文楷体" panose="0201060004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sz="3200" dirty="0">
                  <a:solidFill>
                    <a:srgbClr val="C00000"/>
                  </a:solidFill>
                  <a:effectLst/>
                  <a:ea typeface="华文楷体" panose="02010600040101010101" pitchFamily="2" charset="-122"/>
                  <a:cs typeface="Times New Roman" panose="02020603050405020304" pitchFamily="18" charset="0"/>
                </a:rPr>
                <a:t>所以剩下的纯牛奶</a:t>
              </a:r>
              <a:r>
                <a:rPr lang="zh-CN" altLang="zh-CN" sz="3200" dirty="0" smtClean="0">
                  <a:solidFill>
                    <a:srgbClr val="C00000"/>
                  </a:solidFill>
                  <a:effectLst/>
                  <a:ea typeface="华文楷体" panose="02010600040101010101" pitchFamily="2" charset="-122"/>
                  <a:cs typeface="Times New Roman" panose="02020603050405020304" pitchFamily="18" charset="0"/>
                </a:rPr>
                <a:t>是</a:t>
              </a:r>
              <a:r>
                <a:rPr lang="en-US" altLang="zh-CN" sz="3200" dirty="0" smtClean="0">
                  <a:solidFill>
                    <a:srgbClr val="C00000"/>
                  </a:solidFill>
                  <a:effectLst/>
                  <a:ea typeface="华文楷体" panose="02010600040101010101" pitchFamily="2" charset="-122"/>
                  <a:cs typeface="Times New Roman" panose="02020603050405020304" pitchFamily="18" charset="0"/>
                </a:rPr>
                <a:t>    </a:t>
              </a:r>
              <a:r>
                <a:rPr lang="zh-CN" altLang="zh-CN" sz="3200" dirty="0" smtClean="0">
                  <a:solidFill>
                    <a:srgbClr val="C00000"/>
                  </a:solidFill>
                  <a:effectLst/>
                  <a:ea typeface="华文楷体" panose="02010600040101010101" pitchFamily="2" charset="-122"/>
                  <a:cs typeface="Times New Roman" panose="02020603050405020304" pitchFamily="18" charset="0"/>
                </a:rPr>
                <a:t>杯</a:t>
              </a:r>
              <a:r>
                <a:rPr lang="en-US" altLang="zh-CN" sz="3200" dirty="0">
                  <a:solidFill>
                    <a:srgbClr val="C00000"/>
                  </a:solidFill>
                  <a:effectLst/>
                  <a:ea typeface="华文楷体" panose="02010600040101010101" pitchFamily="2" charset="-122"/>
                  <a:cs typeface="Times New Roman" panose="02020603050405020304" pitchFamily="18" charset="0"/>
                </a:rPr>
                <a:t>,</a:t>
              </a:r>
              <a:r>
                <a:rPr lang="zh-CN" altLang="zh-CN" sz="3200" dirty="0">
                  <a:solidFill>
                    <a:srgbClr val="C00000"/>
                  </a:solidFill>
                  <a:effectLst/>
                  <a:ea typeface="华文楷体" panose="02010600040101010101" pitchFamily="2" charset="-122"/>
                  <a:cs typeface="Times New Roman" panose="02020603050405020304" pitchFamily="18" charset="0"/>
                </a:rPr>
                <a:t>所以喝</a:t>
              </a:r>
              <a:r>
                <a:rPr lang="zh-CN" altLang="zh-CN" sz="3200" dirty="0" smtClean="0">
                  <a:solidFill>
                    <a:srgbClr val="C00000"/>
                  </a:solidFill>
                  <a:effectLst/>
                  <a:ea typeface="华文楷体" panose="02010600040101010101" pitchFamily="2" charset="-122"/>
                  <a:cs typeface="Times New Roman" panose="02020603050405020304" pitchFamily="18" charset="0"/>
                </a:rPr>
                <a:t>了</a:t>
              </a:r>
              <a:r>
                <a:rPr lang="en-US" altLang="zh-CN" sz="3200" dirty="0" smtClean="0">
                  <a:solidFill>
                    <a:srgbClr val="C00000"/>
                  </a:solidFill>
                  <a:effectLst/>
                  <a:ea typeface="华文楷体" panose="02010600040101010101" pitchFamily="2" charset="-122"/>
                  <a:cs typeface="Times New Roman" panose="02020603050405020304" pitchFamily="18" charset="0"/>
                </a:rPr>
                <a:t>   </a:t>
              </a:r>
              <a:r>
                <a:rPr lang="zh-CN" altLang="zh-CN" sz="3200" dirty="0" smtClean="0">
                  <a:solidFill>
                    <a:srgbClr val="C00000"/>
                  </a:solidFill>
                  <a:effectLst/>
                  <a:ea typeface="华文楷体" panose="02010600040101010101" pitchFamily="2" charset="-122"/>
                  <a:cs typeface="Times New Roman" panose="02020603050405020304" pitchFamily="18" charset="0"/>
                </a:rPr>
                <a:t>杯</a:t>
              </a:r>
              <a:r>
                <a:rPr lang="zh-CN" altLang="zh-CN" sz="3200" dirty="0">
                  <a:solidFill>
                    <a:srgbClr val="C00000"/>
                  </a:solidFill>
                  <a:effectLst/>
                  <a:ea typeface="华文楷体" panose="02010600040101010101" pitchFamily="2" charset="-122"/>
                  <a:cs typeface="Times New Roman" panose="02020603050405020304" pitchFamily="18" charset="0"/>
                </a:rPr>
                <a:t>纯牛奶是正确的。</a:t>
              </a:r>
              <a:endParaRPr lang="zh-CN" altLang="en-US" sz="3200" dirty="0">
                <a:solidFill>
                  <a:srgbClr val="C00000"/>
                </a:solidFill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2267744" y="4005064"/>
              <a:ext cx="522287" cy="938455"/>
              <a:chOff x="4651386" y="5551966"/>
              <a:chExt cx="522287" cy="938455"/>
            </a:xfrm>
          </p:grpSpPr>
          <p:sp>
            <p:nvSpPr>
              <p:cNvPr id="27" name="Text Box 15"/>
              <p:cNvSpPr txBox="1">
                <a:spLocks noChangeArrowheads="1"/>
              </p:cNvSpPr>
              <p:nvPr/>
            </p:nvSpPr>
            <p:spPr bwMode="auto">
              <a:xfrm>
                <a:off x="4668848" y="5967201"/>
                <a:ext cx="504825" cy="523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dirty="0" smtClean="0"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2</a:t>
                </a:r>
                <a:endParaRPr lang="en-US" altLang="zh-CN" sz="2800" dirty="0"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28" name="Text Box 16"/>
              <p:cNvSpPr txBox="1">
                <a:spLocks noChangeArrowheads="1"/>
              </p:cNvSpPr>
              <p:nvPr/>
            </p:nvSpPr>
            <p:spPr bwMode="auto">
              <a:xfrm>
                <a:off x="4651386" y="5551966"/>
                <a:ext cx="360363" cy="523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dirty="0" smtClean="0"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1</a:t>
                </a:r>
                <a:endParaRPr lang="en-US" altLang="zh-CN" sz="2800" dirty="0"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29" name="Line 17"/>
              <p:cNvSpPr>
                <a:spLocks noChangeShapeType="1"/>
              </p:cNvSpPr>
              <p:nvPr/>
            </p:nvSpPr>
            <p:spPr bwMode="auto">
              <a:xfrm>
                <a:off x="4668848" y="6043909"/>
                <a:ext cx="346378" cy="0"/>
              </a:xfrm>
              <a:prstGeom prst="line">
                <a:avLst/>
              </a:prstGeom>
              <a:noFill/>
              <a:ln w="25400">
                <a:solidFill>
                  <a:srgbClr val="C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800"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3851920" y="4722793"/>
              <a:ext cx="522287" cy="938455"/>
              <a:chOff x="4651386" y="5551966"/>
              <a:chExt cx="522287" cy="938455"/>
            </a:xfrm>
          </p:grpSpPr>
          <p:sp>
            <p:nvSpPr>
              <p:cNvPr id="31" name="Text Box 15"/>
              <p:cNvSpPr txBox="1">
                <a:spLocks noChangeArrowheads="1"/>
              </p:cNvSpPr>
              <p:nvPr/>
            </p:nvSpPr>
            <p:spPr bwMode="auto">
              <a:xfrm>
                <a:off x="4668848" y="5967201"/>
                <a:ext cx="504825" cy="523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dirty="0" smtClean="0"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4</a:t>
                </a:r>
                <a:endParaRPr lang="en-US" altLang="zh-CN" sz="2800" dirty="0"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32" name="Text Box 16"/>
              <p:cNvSpPr txBox="1">
                <a:spLocks noChangeArrowheads="1"/>
              </p:cNvSpPr>
              <p:nvPr/>
            </p:nvSpPr>
            <p:spPr bwMode="auto">
              <a:xfrm>
                <a:off x="4651386" y="5551966"/>
                <a:ext cx="360363" cy="523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dirty="0" smtClean="0"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1</a:t>
                </a:r>
                <a:endParaRPr lang="en-US" altLang="zh-CN" sz="2800" dirty="0"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33" name="Line 17"/>
              <p:cNvSpPr>
                <a:spLocks noChangeShapeType="1"/>
              </p:cNvSpPr>
              <p:nvPr/>
            </p:nvSpPr>
            <p:spPr bwMode="auto">
              <a:xfrm>
                <a:off x="4668848" y="6043909"/>
                <a:ext cx="346378" cy="0"/>
              </a:xfrm>
              <a:prstGeom prst="line">
                <a:avLst/>
              </a:prstGeom>
              <a:noFill/>
              <a:ln w="25400">
                <a:solidFill>
                  <a:srgbClr val="C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800"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6308030" y="4581128"/>
              <a:ext cx="522287" cy="1153899"/>
              <a:chOff x="4651386" y="5551966"/>
              <a:chExt cx="522287" cy="1153899"/>
            </a:xfrm>
          </p:grpSpPr>
          <p:sp>
            <p:nvSpPr>
              <p:cNvPr id="35" name="Text Box 15"/>
              <p:cNvSpPr txBox="1">
                <a:spLocks noChangeArrowheads="1"/>
              </p:cNvSpPr>
              <p:nvPr/>
            </p:nvSpPr>
            <p:spPr bwMode="auto">
              <a:xfrm>
                <a:off x="4668848" y="5967201"/>
                <a:ext cx="504825" cy="73866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ct val="50000"/>
                  </a:spcBef>
                </a:pPr>
                <a:r>
                  <a:rPr lang="en-US" altLang="zh-CN" sz="2800" dirty="0" smtClean="0"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4</a:t>
                </a:r>
                <a:endParaRPr lang="en-US" altLang="zh-CN" sz="2800" dirty="0"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36" name="Text Box 16"/>
              <p:cNvSpPr txBox="1">
                <a:spLocks noChangeArrowheads="1"/>
              </p:cNvSpPr>
              <p:nvPr/>
            </p:nvSpPr>
            <p:spPr bwMode="auto">
              <a:xfrm>
                <a:off x="4651386" y="5551966"/>
                <a:ext cx="360363" cy="73866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ct val="50000"/>
                  </a:spcBef>
                </a:pPr>
                <a:r>
                  <a:rPr lang="en-US" altLang="zh-CN" sz="2800" dirty="0" smtClean="0"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3</a:t>
                </a:r>
                <a:endParaRPr lang="en-US" altLang="zh-CN" sz="2800" dirty="0"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  <p:sp>
            <p:nvSpPr>
              <p:cNvPr id="37" name="Line 17"/>
              <p:cNvSpPr>
                <a:spLocks noChangeShapeType="1"/>
              </p:cNvSpPr>
              <p:nvPr/>
            </p:nvSpPr>
            <p:spPr bwMode="auto">
              <a:xfrm>
                <a:off x="4668848" y="6128030"/>
                <a:ext cx="346378" cy="0"/>
              </a:xfrm>
              <a:prstGeom prst="line">
                <a:avLst/>
              </a:prstGeom>
              <a:noFill/>
              <a:ln w="25400">
                <a:solidFill>
                  <a:srgbClr val="C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>
                  <a:lnSpc>
                    <a:spcPct val="150000"/>
                  </a:lnSpc>
                </a:pPr>
                <a:endParaRPr lang="zh-CN" altLang="en-US" sz="2800"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38758905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922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922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922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2227" grpId="0" bldLvl="0" autoUpdateAnimBg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2227" name="Text Box 3"/>
          <p:cNvSpPr txBox="1">
            <a:spLocks noChangeArrowheads="1"/>
          </p:cNvSpPr>
          <p:nvPr/>
        </p:nvSpPr>
        <p:spPr bwMode="auto">
          <a:xfrm>
            <a:off x="532606" y="1388247"/>
            <a:ext cx="80962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3200" dirty="0" smtClean="0">
                <a:solidFill>
                  <a:schemeClr val="tx1"/>
                </a:solidFill>
                <a:ea typeface="楷体" panose="02010609060101010101" pitchFamily="49" charset="-122"/>
              </a:rPr>
              <a:t>解决</a:t>
            </a:r>
            <a:r>
              <a:rPr lang="zh-CN" altLang="en-US" sz="3200" dirty="0">
                <a:solidFill>
                  <a:schemeClr val="tx1"/>
                </a:solidFill>
                <a:ea typeface="楷体" panose="02010609060101010101" pitchFamily="49" charset="-122"/>
              </a:rPr>
              <a:t>这道题的关键是什么</a:t>
            </a:r>
            <a:r>
              <a:rPr lang="zh-CN" altLang="en-US" sz="3200" dirty="0" smtClean="0">
                <a:solidFill>
                  <a:schemeClr val="tx1"/>
                </a:solidFill>
                <a:ea typeface="楷体" panose="02010609060101010101" pitchFamily="49" charset="-122"/>
              </a:rPr>
              <a:t>？</a:t>
            </a:r>
            <a:endParaRPr lang="zh-CN" altLang="en-US" sz="3200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sp>
        <p:nvSpPr>
          <p:cNvPr id="692236" name="Text Box 12"/>
          <p:cNvSpPr txBox="1">
            <a:spLocks noChangeArrowheads="1"/>
          </p:cNvSpPr>
          <p:nvPr/>
        </p:nvSpPr>
        <p:spPr bwMode="auto">
          <a:xfrm>
            <a:off x="1115616" y="2233829"/>
            <a:ext cx="564748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ea typeface="楷体" panose="02010609060101010101" pitchFamily="49" charset="-122"/>
              </a:rPr>
              <a:t>第二次喝了多少杯纯牛奶</a:t>
            </a:r>
            <a:r>
              <a:rPr lang="en-US" altLang="zh-CN" sz="3600" dirty="0" smtClean="0">
                <a:solidFill>
                  <a:srgbClr val="FF0000"/>
                </a:solidFill>
                <a:ea typeface="楷体" panose="02010609060101010101" pitchFamily="49" charset="-122"/>
              </a:rPr>
              <a:t>?</a:t>
            </a:r>
            <a:endParaRPr lang="en-US" altLang="zh-CN" sz="3600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5" name="AutoShape 2"/>
          <p:cNvSpPr>
            <a:spLocks noChangeArrowheads="1"/>
          </p:cNvSpPr>
          <p:nvPr/>
        </p:nvSpPr>
        <p:spPr bwMode="auto">
          <a:xfrm>
            <a:off x="2949935" y="611337"/>
            <a:ext cx="3240162" cy="710778"/>
          </a:xfrm>
          <a:prstGeom prst="horizontalScroll">
            <a:avLst>
              <a:gd name="adj" fmla="val 12500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3200" b="0" dirty="0">
                <a:ea typeface="楷体" panose="02010609060101010101" pitchFamily="49" charset="-122"/>
              </a:rPr>
              <a:t>回顾与反思</a:t>
            </a:r>
          </a:p>
        </p:txBody>
      </p:sp>
      <p:sp>
        <p:nvSpPr>
          <p:cNvPr id="25" name="Text Box 12"/>
          <p:cNvSpPr txBox="1">
            <a:spLocks noChangeArrowheads="1"/>
          </p:cNvSpPr>
          <p:nvPr/>
        </p:nvSpPr>
        <p:spPr bwMode="auto">
          <a:xfrm>
            <a:off x="244822" y="3140968"/>
            <a:ext cx="8671817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ea typeface="楷体" panose="02010609060101010101" pitchFamily="49" charset="-122"/>
              </a:rPr>
              <a:t>        每次</a:t>
            </a:r>
            <a:r>
              <a:rPr lang="zh-CN" altLang="en-US" sz="3600" dirty="0">
                <a:solidFill>
                  <a:srgbClr val="FF0000"/>
                </a:solidFill>
                <a:ea typeface="楷体" panose="02010609060101010101" pitchFamily="49" charset="-122"/>
              </a:rPr>
              <a:t>喝的半杯中都是剩下纯牛奶的一半</a:t>
            </a:r>
            <a:r>
              <a:rPr lang="en-US" altLang="zh-CN" sz="3600" dirty="0">
                <a:solidFill>
                  <a:srgbClr val="FF0000"/>
                </a:solidFill>
                <a:ea typeface="楷体" panose="02010609060101010101" pitchFamily="49" charset="-122"/>
              </a:rPr>
              <a:t>,</a:t>
            </a:r>
            <a:r>
              <a:rPr lang="zh-CN" altLang="en-US" sz="3600" dirty="0">
                <a:solidFill>
                  <a:srgbClr val="FF0000"/>
                </a:solidFill>
                <a:ea typeface="楷体" panose="02010609060101010101" pitchFamily="49" charset="-122"/>
              </a:rPr>
              <a:t>第一次喝的是整杯纯牛奶的一半</a:t>
            </a:r>
            <a:r>
              <a:rPr lang="en-US" altLang="zh-CN" sz="3600" dirty="0">
                <a:solidFill>
                  <a:srgbClr val="FF0000"/>
                </a:solidFill>
                <a:ea typeface="楷体" panose="02010609060101010101" pitchFamily="49" charset="-122"/>
              </a:rPr>
              <a:t>,</a:t>
            </a:r>
            <a:r>
              <a:rPr lang="zh-CN" altLang="en-US" sz="3600" dirty="0">
                <a:solidFill>
                  <a:srgbClr val="FF0000"/>
                </a:solidFill>
                <a:ea typeface="楷体" panose="02010609060101010101" pitchFamily="49" charset="-122"/>
              </a:rPr>
              <a:t>第二次喝的是剩下半杯纯牛奶的一半。</a:t>
            </a:r>
          </a:p>
        </p:txBody>
      </p:sp>
    </p:spTree>
    <p:extLst>
      <p:ext uri="{BB962C8B-B14F-4D97-AF65-F5344CB8AC3E}">
        <p14:creationId xmlns:p14="http://schemas.microsoft.com/office/powerpoint/2010/main" xmlns="" val="173748278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922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922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922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92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2227" grpId="0" bldLvl="0" autoUpdateAnimBg="0"/>
      <p:bldP spid="692236" grpId="0" bldLvl="0" autoUpdateAnimBg="0"/>
      <p:bldP spid="25" grpId="0" bldLvl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5635</TotalTime>
  <Pages>0</Pages>
  <Words>1601</Words>
  <Characters>0</Characters>
  <Application>Microsoft Office PowerPoint</Application>
  <DocSecurity>0</DocSecurity>
  <PresentationFormat>全屏显示(4:3)</PresentationFormat>
  <Lines>0</Lines>
  <Paragraphs>421</Paragraphs>
  <Slides>27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人教版数学五年级下册第6单元</dc:title>
  <dc:creator>吉林梓翰教育图书有限公司</dc:creator>
  <cp:lastModifiedBy>lenovop</cp:lastModifiedBy>
  <cp:revision>679</cp:revision>
  <dcterms:created xsi:type="dcterms:W3CDTF">2015-11-21T07:20:00Z</dcterms:created>
  <dcterms:modified xsi:type="dcterms:W3CDTF">2021-11-01T05:45:45Z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2052-10.1.0.5400</vt:lpwstr>
  </property>
</Properties>
</file>